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Poppins" panose="020B0604020202020204" charset="0"/>
      <p:regular r:id="rId14"/>
    </p:embeddedFont>
    <p:embeddedFont>
      <p:font typeface="Calibri" panose="020F0502020204030204" pitchFamily="34" charset="0"/>
      <p:regular r:id="rId15"/>
      <p:bold r:id="rId16"/>
      <p:italic r:id="rId17"/>
      <p:boldItalic r:id="rId18"/>
    </p:embeddedFont>
    <p:embeddedFont>
      <p:font typeface="Poppins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420"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252A"/>
        </a:solidFill>
        <a:effectLst/>
      </p:bgPr>
    </p:bg>
    <p:spTree>
      <p:nvGrpSpPr>
        <p:cNvPr id="1" name=""/>
        <p:cNvGrpSpPr/>
        <p:nvPr/>
      </p:nvGrpSpPr>
      <p:grpSpPr>
        <a:xfrm>
          <a:off x="0" y="0"/>
          <a:ext cx="0" cy="0"/>
          <a:chOff x="0" y="0"/>
          <a:chExt cx="0" cy="0"/>
        </a:xfrm>
      </p:grpSpPr>
      <p:grpSp>
        <p:nvGrpSpPr>
          <p:cNvPr id="2" name="Group 2"/>
          <p:cNvGrpSpPr/>
          <p:nvPr/>
        </p:nvGrpSpPr>
        <p:grpSpPr>
          <a:xfrm>
            <a:off x="-2943941" y="4200494"/>
            <a:ext cx="11334656" cy="11334656"/>
            <a:chOff x="0" y="0"/>
            <a:chExt cx="812800" cy="812800"/>
          </a:xfrm>
        </p:grpSpPr>
        <p:sp>
          <p:nvSpPr>
            <p:cNvPr id="3" name="Freeform 3"/>
            <p:cNvSpPr/>
            <p:nvPr/>
          </p:nvSpPr>
          <p:spPr>
            <a:xfrm>
              <a:off x="11460" y="11460"/>
              <a:ext cx="789879" cy="789879"/>
            </a:xfrm>
            <a:custGeom>
              <a:avLst/>
              <a:gdLst/>
              <a:ahLst/>
              <a:cxnLst/>
              <a:rect l="l" t="t" r="r" b="b"/>
              <a:pathLst>
                <a:path w="789879" h="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id="4" name="TextBox 4"/>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2536019" y="-2269476"/>
            <a:ext cx="8783309" cy="8783309"/>
            <a:chOff x="0" y="0"/>
            <a:chExt cx="812800" cy="812800"/>
          </a:xfrm>
        </p:grpSpPr>
        <p:sp>
          <p:nvSpPr>
            <p:cNvPr id="6" name="Freeform 6"/>
            <p:cNvSpPr/>
            <p:nvPr/>
          </p:nvSpPr>
          <p:spPr>
            <a:xfrm>
              <a:off x="19350" y="19350"/>
              <a:ext cx="774099" cy="774099"/>
            </a:xfrm>
            <a:custGeom>
              <a:avLst/>
              <a:gdLst/>
              <a:ahLst/>
              <a:cxnLst/>
              <a:rect l="l" t="t" r="r" b="b"/>
              <a:pathLst>
                <a:path w="774099" h="774099">
                  <a:moveTo>
                    <a:pt x="420083" y="13683"/>
                  </a:moveTo>
                  <a:lnTo>
                    <a:pt x="760417" y="354017"/>
                  </a:lnTo>
                  <a:cubicBezTo>
                    <a:pt x="769178" y="362778"/>
                    <a:pt x="774100" y="374660"/>
                    <a:pt x="774100" y="387050"/>
                  </a:cubicBezTo>
                  <a:cubicBezTo>
                    <a:pt x="774100" y="399440"/>
                    <a:pt x="769178" y="411322"/>
                    <a:pt x="760417" y="420083"/>
                  </a:cubicBezTo>
                  <a:lnTo>
                    <a:pt x="420083" y="760417"/>
                  </a:lnTo>
                  <a:cubicBezTo>
                    <a:pt x="411322" y="769178"/>
                    <a:pt x="399440" y="774100"/>
                    <a:pt x="387050" y="774100"/>
                  </a:cubicBezTo>
                  <a:cubicBezTo>
                    <a:pt x="374660" y="774100"/>
                    <a:pt x="362778" y="769178"/>
                    <a:pt x="354017" y="760417"/>
                  </a:cubicBezTo>
                  <a:lnTo>
                    <a:pt x="13683" y="420083"/>
                  </a:lnTo>
                  <a:cubicBezTo>
                    <a:pt x="4922" y="411322"/>
                    <a:pt x="0" y="399440"/>
                    <a:pt x="0" y="387050"/>
                  </a:cubicBezTo>
                  <a:cubicBezTo>
                    <a:pt x="0" y="374660"/>
                    <a:pt x="4922" y="362778"/>
                    <a:pt x="13683" y="354017"/>
                  </a:cubicBezTo>
                  <a:lnTo>
                    <a:pt x="354017" y="13683"/>
                  </a:lnTo>
                  <a:cubicBezTo>
                    <a:pt x="362778" y="4922"/>
                    <a:pt x="374660" y="0"/>
                    <a:pt x="387050" y="0"/>
                  </a:cubicBezTo>
                  <a:cubicBezTo>
                    <a:pt x="399440" y="0"/>
                    <a:pt x="411322" y="4922"/>
                    <a:pt x="420083" y="13683"/>
                  </a:cubicBezTo>
                  <a:close/>
                </a:path>
              </a:pathLst>
            </a:custGeom>
            <a:solidFill>
              <a:srgbClr val="DF9700"/>
            </a:solidFill>
          </p:spPr>
        </p:sp>
        <p:sp>
          <p:nvSpPr>
            <p:cNvPr id="7" name="TextBox 7"/>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7028698" y="7397098"/>
            <a:ext cx="2716303" cy="752225"/>
            <a:chOff x="0" y="0"/>
            <a:chExt cx="715405" cy="198117"/>
          </a:xfrm>
        </p:grpSpPr>
        <p:sp>
          <p:nvSpPr>
            <p:cNvPr id="9" name="Freeform 9"/>
            <p:cNvSpPr/>
            <p:nvPr/>
          </p:nvSpPr>
          <p:spPr>
            <a:xfrm>
              <a:off x="0" y="0"/>
              <a:ext cx="715405" cy="198117"/>
            </a:xfrm>
            <a:custGeom>
              <a:avLst/>
              <a:gdLst/>
              <a:ahLst/>
              <a:cxnLst/>
              <a:rect l="l" t="t" r="r" b="b"/>
              <a:pathLst>
                <a:path w="715405" h="198117">
                  <a:moveTo>
                    <a:pt x="99058" y="0"/>
                  </a:moveTo>
                  <a:lnTo>
                    <a:pt x="616346" y="0"/>
                  </a:lnTo>
                  <a:cubicBezTo>
                    <a:pt x="642618" y="0"/>
                    <a:pt x="667814" y="10436"/>
                    <a:pt x="686391" y="29014"/>
                  </a:cubicBezTo>
                  <a:cubicBezTo>
                    <a:pt x="704968" y="47591"/>
                    <a:pt x="715405" y="72787"/>
                    <a:pt x="715405" y="99058"/>
                  </a:cubicBezTo>
                  <a:lnTo>
                    <a:pt x="715405" y="99058"/>
                  </a:lnTo>
                  <a:cubicBezTo>
                    <a:pt x="715405" y="153767"/>
                    <a:pt x="671055" y="198117"/>
                    <a:pt x="616346" y="198117"/>
                  </a:cubicBezTo>
                  <a:lnTo>
                    <a:pt x="99058" y="198117"/>
                  </a:lnTo>
                  <a:cubicBezTo>
                    <a:pt x="72787" y="198117"/>
                    <a:pt x="47591" y="187680"/>
                    <a:pt x="29014" y="169103"/>
                  </a:cubicBezTo>
                  <a:cubicBezTo>
                    <a:pt x="10436" y="150526"/>
                    <a:pt x="0" y="125330"/>
                    <a:pt x="0" y="99058"/>
                  </a:cubicBezTo>
                  <a:lnTo>
                    <a:pt x="0" y="99058"/>
                  </a:lnTo>
                  <a:cubicBezTo>
                    <a:pt x="0" y="72787"/>
                    <a:pt x="10436" y="47591"/>
                    <a:pt x="29014" y="29014"/>
                  </a:cubicBezTo>
                  <a:cubicBezTo>
                    <a:pt x="47591" y="10436"/>
                    <a:pt x="72787" y="0"/>
                    <a:pt x="99058" y="0"/>
                  </a:cubicBezTo>
                  <a:close/>
                </a:path>
              </a:pathLst>
            </a:custGeom>
            <a:solidFill>
              <a:srgbClr val="F7B222"/>
            </a:solidFill>
          </p:spPr>
        </p:sp>
        <p:sp>
          <p:nvSpPr>
            <p:cNvPr id="10" name="TextBox 10"/>
            <p:cNvSpPr txBox="1"/>
            <p:nvPr/>
          </p:nvSpPr>
          <p:spPr>
            <a:xfrm>
              <a:off x="0" y="-123825"/>
              <a:ext cx="715405" cy="321942"/>
            </a:xfrm>
            <a:prstGeom prst="rect">
              <a:avLst/>
            </a:prstGeom>
          </p:spPr>
          <p:txBody>
            <a:bodyPr lIns="50800" tIns="50800" rIns="50800" bIns="50800" rtlCol="0" anchor="ctr"/>
            <a:lstStyle/>
            <a:p>
              <a:pPr algn="ctr">
                <a:lnSpc>
                  <a:spcPts val="3910"/>
                </a:lnSpc>
              </a:pPr>
              <a:endParaRPr/>
            </a:p>
          </p:txBody>
        </p:sp>
      </p:grpSp>
      <p:grpSp>
        <p:nvGrpSpPr>
          <p:cNvPr id="11" name="Group 11"/>
          <p:cNvGrpSpPr/>
          <p:nvPr/>
        </p:nvGrpSpPr>
        <p:grpSpPr>
          <a:xfrm>
            <a:off x="-1238054" y="1803772"/>
            <a:ext cx="8064050" cy="8064050"/>
            <a:chOff x="0" y="0"/>
            <a:chExt cx="812800" cy="812800"/>
          </a:xfrm>
        </p:grpSpPr>
        <p:sp>
          <p:nvSpPr>
            <p:cNvPr id="12" name="Freeform 12"/>
            <p:cNvSpPr/>
            <p:nvPr/>
          </p:nvSpPr>
          <p:spPr>
            <a:xfrm>
              <a:off x="21076" y="21076"/>
              <a:ext cx="770647" cy="770647"/>
            </a:xfrm>
            <a:custGeom>
              <a:avLst/>
              <a:gdLst/>
              <a:ahLst/>
              <a:cxnLst/>
              <a:rect l="l" t="t" r="r" b="b"/>
              <a:pathLst>
                <a:path w="770647" h="770647">
                  <a:moveTo>
                    <a:pt x="421304" y="14904"/>
                  </a:moveTo>
                  <a:lnTo>
                    <a:pt x="755744" y="349344"/>
                  </a:lnTo>
                  <a:cubicBezTo>
                    <a:pt x="765287" y="358887"/>
                    <a:pt x="770648" y="371829"/>
                    <a:pt x="770648" y="385324"/>
                  </a:cubicBezTo>
                  <a:cubicBezTo>
                    <a:pt x="770648" y="398819"/>
                    <a:pt x="765287" y="411761"/>
                    <a:pt x="755744" y="421304"/>
                  </a:cubicBezTo>
                  <a:lnTo>
                    <a:pt x="421304" y="755744"/>
                  </a:lnTo>
                  <a:cubicBezTo>
                    <a:pt x="411761" y="765287"/>
                    <a:pt x="398819" y="770648"/>
                    <a:pt x="385324" y="770648"/>
                  </a:cubicBezTo>
                  <a:cubicBezTo>
                    <a:pt x="371829" y="770648"/>
                    <a:pt x="358887" y="765287"/>
                    <a:pt x="349344" y="755744"/>
                  </a:cubicBezTo>
                  <a:lnTo>
                    <a:pt x="14904" y="421304"/>
                  </a:lnTo>
                  <a:cubicBezTo>
                    <a:pt x="5361" y="411761"/>
                    <a:pt x="0" y="398819"/>
                    <a:pt x="0" y="385324"/>
                  </a:cubicBezTo>
                  <a:cubicBezTo>
                    <a:pt x="0" y="371829"/>
                    <a:pt x="5361" y="358887"/>
                    <a:pt x="14904" y="349344"/>
                  </a:cubicBezTo>
                  <a:lnTo>
                    <a:pt x="349344" y="14904"/>
                  </a:lnTo>
                  <a:cubicBezTo>
                    <a:pt x="358887" y="5361"/>
                    <a:pt x="371829" y="0"/>
                    <a:pt x="385324" y="0"/>
                  </a:cubicBezTo>
                  <a:cubicBezTo>
                    <a:pt x="398819" y="0"/>
                    <a:pt x="411761" y="5361"/>
                    <a:pt x="421304" y="14904"/>
                  </a:cubicBezTo>
                  <a:close/>
                </a:path>
              </a:pathLst>
            </a:custGeom>
            <a:blipFill>
              <a:blip r:embed="rId2"/>
              <a:stretch>
                <a:fillRect/>
              </a:stretch>
            </a:blipFill>
            <a:ln w="142875" cap="rnd">
              <a:solidFill>
                <a:srgbClr val="F7B222"/>
              </a:solidFill>
              <a:prstDash val="solid"/>
              <a:round/>
            </a:ln>
          </p:spPr>
        </p:sp>
      </p:grpSp>
      <p:sp>
        <p:nvSpPr>
          <p:cNvPr id="13" name="Freeform 13"/>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3"/>
            <a:stretch>
              <a:fillRect l="-8103" r="-8103"/>
            </a:stretch>
          </a:blipFill>
        </p:spPr>
      </p:sp>
      <p:grpSp>
        <p:nvGrpSpPr>
          <p:cNvPr id="14" name="Group 14"/>
          <p:cNvGrpSpPr/>
          <p:nvPr/>
        </p:nvGrpSpPr>
        <p:grpSpPr>
          <a:xfrm>
            <a:off x="16964057" y="1155987"/>
            <a:ext cx="295243" cy="29524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16" name="TextBox 16"/>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sp>
        <p:nvSpPr>
          <p:cNvPr id="17" name="AutoShape 17"/>
          <p:cNvSpPr/>
          <p:nvPr/>
        </p:nvSpPr>
        <p:spPr>
          <a:xfrm>
            <a:off x="10418555" y="8001828"/>
            <a:ext cx="4480040" cy="38100"/>
          </a:xfrm>
          <a:prstGeom prst="line">
            <a:avLst/>
          </a:prstGeom>
          <a:ln w="38100" cap="flat">
            <a:solidFill>
              <a:srgbClr val="FFFFFF"/>
            </a:solidFill>
            <a:prstDash val="solid"/>
            <a:headEnd type="none" w="sm" len="sm"/>
            <a:tailEnd type="none" w="sm" len="sm"/>
          </a:ln>
        </p:spPr>
      </p:sp>
      <p:sp>
        <p:nvSpPr>
          <p:cNvPr id="18" name="TextBox 18"/>
          <p:cNvSpPr txBox="1"/>
          <p:nvPr/>
        </p:nvSpPr>
        <p:spPr>
          <a:xfrm>
            <a:off x="7028698" y="4054634"/>
            <a:ext cx="10230602" cy="2323121"/>
          </a:xfrm>
          <a:prstGeom prst="rect">
            <a:avLst/>
          </a:prstGeom>
        </p:spPr>
        <p:txBody>
          <a:bodyPr lIns="0" tIns="0" rIns="0" bIns="0" rtlCol="0" anchor="t">
            <a:spAutoFit/>
          </a:bodyPr>
          <a:lstStyle/>
          <a:p>
            <a:pPr algn="l">
              <a:lnSpc>
                <a:spcPts val="10618"/>
              </a:lnSpc>
            </a:pPr>
            <a:r>
              <a:rPr lang="en-US" sz="11060" b="1">
                <a:solidFill>
                  <a:srgbClr val="FFFFFF"/>
                </a:solidFill>
                <a:latin typeface="Poppins Bold"/>
                <a:ea typeface="Poppins Bold"/>
                <a:cs typeface="Poppins Bold"/>
                <a:sym typeface="Poppins Bold"/>
              </a:rPr>
              <a:t>ADVERTISING </a:t>
            </a:r>
          </a:p>
          <a:p>
            <a:pPr algn="l">
              <a:lnSpc>
                <a:spcPts val="6719"/>
              </a:lnSpc>
            </a:pPr>
            <a:r>
              <a:rPr lang="en-US" sz="6999" b="1">
                <a:solidFill>
                  <a:srgbClr val="FFFFFF"/>
                </a:solidFill>
                <a:latin typeface="Poppins Bold"/>
                <a:ea typeface="Poppins Bold"/>
                <a:cs typeface="Poppins Bold"/>
                <a:sym typeface="Poppins Bold"/>
              </a:rPr>
              <a:t>SALES DATASET</a:t>
            </a:r>
          </a:p>
        </p:txBody>
      </p:sp>
      <p:sp>
        <p:nvSpPr>
          <p:cNvPr id="19" name="TextBox 19"/>
          <p:cNvSpPr txBox="1"/>
          <p:nvPr/>
        </p:nvSpPr>
        <p:spPr>
          <a:xfrm>
            <a:off x="7143392" y="7630317"/>
            <a:ext cx="2494647" cy="352461"/>
          </a:xfrm>
          <a:prstGeom prst="rect">
            <a:avLst/>
          </a:prstGeom>
        </p:spPr>
        <p:txBody>
          <a:bodyPr lIns="0" tIns="0" rIns="0" bIns="0" rtlCol="0" anchor="t">
            <a:spAutoFit/>
          </a:bodyPr>
          <a:lstStyle/>
          <a:p>
            <a:pPr algn="ctr">
              <a:lnSpc>
                <a:spcPts val="2401"/>
              </a:lnSpc>
            </a:pPr>
            <a:r>
              <a:rPr lang="en-US" sz="2501" b="1">
                <a:solidFill>
                  <a:srgbClr val="0A1E22"/>
                </a:solidFill>
                <a:latin typeface="Poppins Bold"/>
                <a:ea typeface="Poppins Bold"/>
                <a:cs typeface="Poppins Bold"/>
                <a:sym typeface="Poppins Bold"/>
              </a:rPr>
              <a:t>BY</a:t>
            </a:r>
          </a:p>
        </p:txBody>
      </p:sp>
      <p:sp>
        <p:nvSpPr>
          <p:cNvPr id="20" name="TextBox 20"/>
          <p:cNvSpPr txBox="1"/>
          <p:nvPr/>
        </p:nvSpPr>
        <p:spPr>
          <a:xfrm>
            <a:off x="7143392" y="3304151"/>
            <a:ext cx="9968287" cy="473075"/>
          </a:xfrm>
          <a:prstGeom prst="rect">
            <a:avLst/>
          </a:prstGeom>
        </p:spPr>
        <p:txBody>
          <a:bodyPr lIns="0" tIns="0" rIns="0" bIns="0" rtlCol="0" anchor="t">
            <a:spAutoFit/>
          </a:bodyPr>
          <a:lstStyle/>
          <a:p>
            <a:pPr algn="l">
              <a:lnSpc>
                <a:spcPts val="3910"/>
              </a:lnSpc>
            </a:pPr>
            <a:r>
              <a:rPr lang="en-US" sz="2300" spc="1104">
                <a:solidFill>
                  <a:srgbClr val="F7B222"/>
                </a:solidFill>
                <a:latin typeface="Poppins"/>
                <a:ea typeface="Poppins"/>
                <a:cs typeface="Poppins"/>
                <a:sym typeface="Poppins"/>
              </a:rPr>
              <a:t>MACHINE LEARNING PROJECT REPORT</a:t>
            </a:r>
          </a:p>
        </p:txBody>
      </p:sp>
      <p:sp>
        <p:nvSpPr>
          <p:cNvPr id="21" name="TextBox 21"/>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FINLATICS</a:t>
            </a:r>
          </a:p>
          <a:p>
            <a:pPr algn="l">
              <a:lnSpc>
                <a:spcPts val="768"/>
              </a:lnSpc>
            </a:pPr>
            <a:r>
              <a:rPr lang="en-US" sz="800" b="1">
                <a:solidFill>
                  <a:srgbClr val="FFFFFF"/>
                </a:solidFill>
                <a:latin typeface="Poppins Bold"/>
                <a:ea typeface="Poppins Bold"/>
                <a:cs typeface="Poppins Bold"/>
                <a:sym typeface="Poppins Bold"/>
              </a:rPr>
              <a:t>ENABLING LEARNING AND INSIGHTS</a:t>
            </a:r>
          </a:p>
        </p:txBody>
      </p:sp>
      <p:sp>
        <p:nvSpPr>
          <p:cNvPr id="22" name="TextBox 22"/>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9 SEPTEMBER 2024</a:t>
            </a:r>
          </a:p>
        </p:txBody>
      </p:sp>
      <p:sp>
        <p:nvSpPr>
          <p:cNvPr id="23" name="TextBox 23"/>
          <p:cNvSpPr txBox="1"/>
          <p:nvPr/>
        </p:nvSpPr>
        <p:spPr>
          <a:xfrm>
            <a:off x="10692731" y="7354129"/>
            <a:ext cx="4704911" cy="628650"/>
          </a:xfrm>
          <a:prstGeom prst="rect">
            <a:avLst/>
          </a:prstGeom>
        </p:spPr>
        <p:txBody>
          <a:bodyPr lIns="0" tIns="0" rIns="0" bIns="0" rtlCol="0" anchor="t">
            <a:spAutoFit/>
          </a:bodyPr>
          <a:lstStyle/>
          <a:p>
            <a:pPr algn="l">
              <a:lnSpc>
                <a:spcPts val="5100"/>
              </a:lnSpc>
            </a:pPr>
            <a:r>
              <a:rPr lang="en-US" sz="3000" spc="1439">
                <a:solidFill>
                  <a:srgbClr val="F7B222"/>
                </a:solidFill>
                <a:latin typeface="Poppins"/>
                <a:ea typeface="Poppins"/>
                <a:cs typeface="Poppins"/>
                <a:sym typeface="Poppins"/>
              </a:rPr>
              <a:t>VYOM PATEL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64057" y="1155987"/>
            <a:ext cx="295243" cy="2952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4" name="TextBox 4"/>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grpSp>
        <p:nvGrpSpPr>
          <p:cNvPr id="5" name="Group 5"/>
          <p:cNvGrpSpPr/>
          <p:nvPr/>
        </p:nvGrpSpPr>
        <p:grpSpPr>
          <a:xfrm>
            <a:off x="9819198" y="3465187"/>
            <a:ext cx="14289717" cy="14289717"/>
            <a:chOff x="0" y="0"/>
            <a:chExt cx="812800" cy="812800"/>
          </a:xfrm>
        </p:grpSpPr>
        <p:sp>
          <p:nvSpPr>
            <p:cNvPr id="6" name="Freeform 6"/>
            <p:cNvSpPr/>
            <p:nvPr/>
          </p:nvSpPr>
          <p:spPr>
            <a:xfrm>
              <a:off x="9091" y="9091"/>
              <a:ext cx="794619" cy="794619"/>
            </a:xfrm>
            <a:custGeom>
              <a:avLst/>
              <a:gdLst/>
              <a:ahLst/>
              <a:cxnLst/>
              <a:rect l="l" t="t" r="r" b="b"/>
              <a:pathLst>
                <a:path w="794619" h="794619">
                  <a:moveTo>
                    <a:pt x="417613" y="11213"/>
                  </a:moveTo>
                  <a:lnTo>
                    <a:pt x="783405" y="377005"/>
                  </a:lnTo>
                  <a:cubicBezTo>
                    <a:pt x="794619" y="388218"/>
                    <a:pt x="794619" y="406399"/>
                    <a:pt x="783405" y="417613"/>
                  </a:cubicBezTo>
                  <a:lnTo>
                    <a:pt x="417613" y="783405"/>
                  </a:lnTo>
                  <a:cubicBezTo>
                    <a:pt x="406399" y="794619"/>
                    <a:pt x="388218" y="794619"/>
                    <a:pt x="377005" y="783405"/>
                  </a:cubicBezTo>
                  <a:lnTo>
                    <a:pt x="11213" y="417613"/>
                  </a:lnTo>
                  <a:cubicBezTo>
                    <a:pt x="0" y="406399"/>
                    <a:pt x="0" y="388218"/>
                    <a:pt x="11213" y="377005"/>
                  </a:cubicBezTo>
                  <a:lnTo>
                    <a:pt x="377005" y="11213"/>
                  </a:lnTo>
                  <a:cubicBezTo>
                    <a:pt x="388218" y="0"/>
                    <a:pt x="406399" y="0"/>
                    <a:pt x="417613" y="11213"/>
                  </a:cubicBezTo>
                  <a:close/>
                </a:path>
              </a:pathLst>
            </a:custGeom>
            <a:solidFill>
              <a:srgbClr val="0A1E22"/>
            </a:solidFill>
          </p:spPr>
        </p:sp>
        <p:sp>
          <p:nvSpPr>
            <p:cNvPr id="7" name="TextBox 7"/>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1620933" y="2891355"/>
            <a:ext cx="6366945" cy="6366945"/>
            <a:chOff x="0" y="0"/>
            <a:chExt cx="812800" cy="812800"/>
          </a:xfrm>
        </p:grpSpPr>
        <p:sp>
          <p:nvSpPr>
            <p:cNvPr id="9" name="Freeform 9"/>
            <p:cNvSpPr/>
            <p:nvPr/>
          </p:nvSpPr>
          <p:spPr>
            <a:xfrm>
              <a:off x="26694" y="26694"/>
              <a:ext cx="759411" cy="759411"/>
            </a:xfrm>
            <a:custGeom>
              <a:avLst/>
              <a:gdLst/>
              <a:ahLst/>
              <a:cxnLst/>
              <a:rect l="l" t="t" r="r" b="b"/>
              <a:pathLst>
                <a:path w="759411" h="759411">
                  <a:moveTo>
                    <a:pt x="425276" y="18876"/>
                  </a:moveTo>
                  <a:lnTo>
                    <a:pt x="740536" y="334136"/>
                  </a:lnTo>
                  <a:cubicBezTo>
                    <a:pt x="752622" y="346222"/>
                    <a:pt x="759412" y="362614"/>
                    <a:pt x="759412" y="379706"/>
                  </a:cubicBezTo>
                  <a:cubicBezTo>
                    <a:pt x="759412" y="396798"/>
                    <a:pt x="752622" y="413190"/>
                    <a:pt x="740536" y="425276"/>
                  </a:cubicBezTo>
                  <a:lnTo>
                    <a:pt x="425276" y="740536"/>
                  </a:lnTo>
                  <a:cubicBezTo>
                    <a:pt x="413190" y="752622"/>
                    <a:pt x="396798" y="759412"/>
                    <a:pt x="379706" y="759412"/>
                  </a:cubicBezTo>
                  <a:cubicBezTo>
                    <a:pt x="362614" y="759412"/>
                    <a:pt x="346222" y="752622"/>
                    <a:pt x="334136" y="740536"/>
                  </a:cubicBezTo>
                  <a:lnTo>
                    <a:pt x="18876" y="425276"/>
                  </a:lnTo>
                  <a:cubicBezTo>
                    <a:pt x="6790" y="413190"/>
                    <a:pt x="0" y="396798"/>
                    <a:pt x="0" y="379706"/>
                  </a:cubicBezTo>
                  <a:cubicBezTo>
                    <a:pt x="0" y="362614"/>
                    <a:pt x="6790" y="346222"/>
                    <a:pt x="18876" y="334136"/>
                  </a:cubicBezTo>
                  <a:lnTo>
                    <a:pt x="334136" y="18876"/>
                  </a:lnTo>
                  <a:cubicBezTo>
                    <a:pt x="346222" y="6790"/>
                    <a:pt x="362614" y="0"/>
                    <a:pt x="379706" y="0"/>
                  </a:cubicBezTo>
                  <a:cubicBezTo>
                    <a:pt x="396798" y="0"/>
                    <a:pt x="413190" y="6790"/>
                    <a:pt x="425276" y="18876"/>
                  </a:cubicBezTo>
                  <a:close/>
                </a:path>
              </a:pathLst>
            </a:custGeom>
            <a:blipFill>
              <a:blip r:embed="rId2"/>
              <a:stretch>
                <a:fillRect l="144" t="-24830" r="144" b="-24830"/>
              </a:stretch>
            </a:blipFill>
            <a:ln w="142875" cap="rnd">
              <a:solidFill>
                <a:srgbClr val="F7B222"/>
              </a:solidFill>
              <a:prstDash val="solid"/>
              <a:round/>
            </a:ln>
          </p:spPr>
        </p:sp>
      </p:grpSp>
      <p:sp>
        <p:nvSpPr>
          <p:cNvPr id="10" name="TextBox 10"/>
          <p:cNvSpPr txBox="1"/>
          <p:nvPr/>
        </p:nvSpPr>
        <p:spPr>
          <a:xfrm>
            <a:off x="1855636" y="2352581"/>
            <a:ext cx="8317212" cy="1016769"/>
          </a:xfrm>
          <a:prstGeom prst="rect">
            <a:avLst/>
          </a:prstGeom>
        </p:spPr>
        <p:txBody>
          <a:bodyPr lIns="0" tIns="0" rIns="0" bIns="0" rtlCol="0" anchor="t">
            <a:spAutoFit/>
          </a:bodyPr>
          <a:lstStyle/>
          <a:p>
            <a:pPr algn="l">
              <a:lnSpc>
                <a:spcPts val="7036"/>
              </a:lnSpc>
            </a:pPr>
            <a:r>
              <a:rPr lang="en-US" sz="7329" b="1" spc="-219">
                <a:solidFill>
                  <a:srgbClr val="0A1E22"/>
                </a:solidFill>
                <a:latin typeface="Poppins Bold"/>
                <a:ea typeface="Poppins Bold"/>
                <a:cs typeface="Poppins Bold"/>
                <a:sym typeface="Poppins Bold"/>
              </a:rPr>
              <a:t>APPLICATIONS</a:t>
            </a:r>
          </a:p>
        </p:txBody>
      </p:sp>
      <p:sp>
        <p:nvSpPr>
          <p:cNvPr id="11" name="TextBox 11"/>
          <p:cNvSpPr txBox="1"/>
          <p:nvPr/>
        </p:nvSpPr>
        <p:spPr>
          <a:xfrm>
            <a:off x="0" y="3679930"/>
            <a:ext cx="11032218" cy="473075"/>
          </a:xfrm>
          <a:prstGeom prst="rect">
            <a:avLst/>
          </a:prstGeom>
        </p:spPr>
        <p:txBody>
          <a:bodyPr lIns="0" tIns="0" rIns="0" bIns="0" rtlCol="0" anchor="t">
            <a:spAutoFit/>
          </a:bodyPr>
          <a:lstStyle/>
          <a:p>
            <a:pPr algn="l">
              <a:lnSpc>
                <a:spcPts val="3910"/>
              </a:lnSpc>
            </a:pPr>
            <a:r>
              <a:rPr lang="en-US" sz="2300" spc="324">
                <a:solidFill>
                  <a:srgbClr val="0A1E22"/>
                </a:solidFill>
                <a:latin typeface="Poppins"/>
                <a:ea typeface="Poppins"/>
                <a:cs typeface="Poppins"/>
                <a:sym typeface="Poppins"/>
              </a:rPr>
              <a:t>IDEA 1 : OPTIMIZING ADVERTISING BUDGETS</a:t>
            </a:r>
          </a:p>
        </p:txBody>
      </p:sp>
      <p:sp>
        <p:nvSpPr>
          <p:cNvPr id="12" name="TextBox 12"/>
          <p:cNvSpPr txBox="1"/>
          <p:nvPr/>
        </p:nvSpPr>
        <p:spPr>
          <a:xfrm>
            <a:off x="1451825" y="4314930"/>
            <a:ext cx="9765269" cy="1282700"/>
          </a:xfrm>
          <a:prstGeom prst="rect">
            <a:avLst/>
          </a:prstGeom>
        </p:spPr>
        <p:txBody>
          <a:bodyPr lIns="0" tIns="0" rIns="0" bIns="0" rtlCol="0" anchor="t">
            <a:spAutoFit/>
          </a:bodyPr>
          <a:lstStyle/>
          <a:p>
            <a:pPr algn="l">
              <a:lnSpc>
                <a:spcPts val="3400"/>
              </a:lnSpc>
            </a:pPr>
            <a:r>
              <a:rPr lang="en-US" sz="2000">
                <a:solidFill>
                  <a:srgbClr val="0A1E22"/>
                </a:solidFill>
                <a:latin typeface="Poppins"/>
                <a:ea typeface="Poppins"/>
                <a:cs typeface="Poppins"/>
                <a:sym typeface="Poppins"/>
              </a:rPr>
              <a:t>A company can adjust its budget distribution to maximize sales based on the channels that show the highest return on investment, ensuring that advertising dollars are spent where they have the most impact.</a:t>
            </a:r>
          </a:p>
        </p:txBody>
      </p:sp>
      <p:grpSp>
        <p:nvGrpSpPr>
          <p:cNvPr id="13" name="Group 13"/>
          <p:cNvGrpSpPr/>
          <p:nvPr/>
        </p:nvGrpSpPr>
        <p:grpSpPr>
          <a:xfrm>
            <a:off x="-3273693" y="-1846961"/>
            <a:ext cx="4738317" cy="4738317"/>
            <a:chOff x="0" y="0"/>
            <a:chExt cx="812800" cy="812800"/>
          </a:xfrm>
        </p:grpSpPr>
        <p:sp>
          <p:nvSpPr>
            <p:cNvPr id="14" name="Freeform 14"/>
            <p:cNvSpPr/>
            <p:nvPr/>
          </p:nvSpPr>
          <p:spPr>
            <a:xfrm>
              <a:off x="27415" y="27415"/>
              <a:ext cx="757970" cy="757970"/>
            </a:xfrm>
            <a:custGeom>
              <a:avLst/>
              <a:gdLst/>
              <a:ahLst/>
              <a:cxnLst/>
              <a:rect l="l" t="t" r="r" b="b"/>
              <a:pathLst>
                <a:path w="757970" h="757970">
                  <a:moveTo>
                    <a:pt x="440218" y="33818"/>
                  </a:moveTo>
                  <a:lnTo>
                    <a:pt x="724152" y="317752"/>
                  </a:lnTo>
                  <a:cubicBezTo>
                    <a:pt x="757970" y="351570"/>
                    <a:pt x="757970" y="406400"/>
                    <a:pt x="724152" y="440218"/>
                  </a:cubicBezTo>
                  <a:lnTo>
                    <a:pt x="440218" y="724152"/>
                  </a:lnTo>
                  <a:cubicBezTo>
                    <a:pt x="406400" y="757970"/>
                    <a:pt x="351570" y="757970"/>
                    <a:pt x="317752" y="724152"/>
                  </a:cubicBezTo>
                  <a:lnTo>
                    <a:pt x="33818" y="440218"/>
                  </a:lnTo>
                  <a:cubicBezTo>
                    <a:pt x="0" y="406400"/>
                    <a:pt x="0" y="351570"/>
                    <a:pt x="33818" y="317752"/>
                  </a:cubicBezTo>
                  <a:lnTo>
                    <a:pt x="317752" y="33818"/>
                  </a:lnTo>
                  <a:cubicBezTo>
                    <a:pt x="351570" y="0"/>
                    <a:pt x="406400" y="0"/>
                    <a:pt x="440218" y="33818"/>
                  </a:cubicBezTo>
                  <a:close/>
                </a:path>
              </a:pathLst>
            </a:custGeom>
            <a:solidFill>
              <a:srgbClr val="0A1E22"/>
            </a:solidFill>
          </p:spPr>
        </p:sp>
        <p:sp>
          <p:nvSpPr>
            <p:cNvPr id="15" name="TextBox 15"/>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sp>
        <p:nvSpPr>
          <p:cNvPr id="16" name="TextBox 16"/>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000000"/>
                </a:solidFill>
                <a:latin typeface="Poppins Bold"/>
                <a:ea typeface="Poppins Bold"/>
                <a:cs typeface="Poppins Bold"/>
                <a:sym typeface="Poppins Bold"/>
              </a:rPr>
              <a:t>FINLATICS</a:t>
            </a:r>
          </a:p>
          <a:p>
            <a:pPr algn="l">
              <a:lnSpc>
                <a:spcPts val="768"/>
              </a:lnSpc>
            </a:pPr>
            <a:r>
              <a:rPr lang="en-US" sz="800" b="1">
                <a:solidFill>
                  <a:srgbClr val="000000"/>
                </a:solidFill>
                <a:latin typeface="Poppins Bold"/>
                <a:ea typeface="Poppins Bold"/>
                <a:cs typeface="Poppins Bold"/>
                <a:sym typeface="Poppins Bold"/>
              </a:rPr>
              <a:t>ENABLING LEARNING AND INSIGHTS</a:t>
            </a:r>
          </a:p>
        </p:txBody>
      </p:sp>
      <p:sp>
        <p:nvSpPr>
          <p:cNvPr id="17" name="Freeform 17"/>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3"/>
            <a:stretch>
              <a:fillRect l="-8103" r="-8103"/>
            </a:stretch>
          </a:blipFill>
        </p:spPr>
      </p:sp>
      <p:sp>
        <p:nvSpPr>
          <p:cNvPr id="18" name="TextBox 18"/>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000000"/>
                </a:solidFill>
                <a:latin typeface="Poppins"/>
                <a:ea typeface="Poppins"/>
                <a:cs typeface="Poppins"/>
                <a:sym typeface="Poppins"/>
              </a:rPr>
              <a:t>9 SEPTEMBER 2024</a:t>
            </a:r>
          </a:p>
        </p:txBody>
      </p:sp>
      <p:sp>
        <p:nvSpPr>
          <p:cNvPr id="19" name="TextBox 19"/>
          <p:cNvSpPr txBox="1"/>
          <p:nvPr/>
        </p:nvSpPr>
        <p:spPr>
          <a:xfrm>
            <a:off x="0" y="5969104"/>
            <a:ext cx="11032218" cy="473075"/>
          </a:xfrm>
          <a:prstGeom prst="rect">
            <a:avLst/>
          </a:prstGeom>
        </p:spPr>
        <p:txBody>
          <a:bodyPr lIns="0" tIns="0" rIns="0" bIns="0" rtlCol="0" anchor="t">
            <a:spAutoFit/>
          </a:bodyPr>
          <a:lstStyle/>
          <a:p>
            <a:pPr algn="l">
              <a:lnSpc>
                <a:spcPts val="3910"/>
              </a:lnSpc>
            </a:pPr>
            <a:r>
              <a:rPr lang="en-US" sz="2300" spc="324">
                <a:solidFill>
                  <a:srgbClr val="0A1E22"/>
                </a:solidFill>
                <a:latin typeface="Poppins"/>
                <a:ea typeface="Poppins"/>
                <a:cs typeface="Poppins"/>
                <a:sym typeface="Poppins"/>
              </a:rPr>
              <a:t>IDEA 2 :  STRATEGIC MARKETING PLANNING</a:t>
            </a:r>
          </a:p>
        </p:txBody>
      </p:sp>
      <p:sp>
        <p:nvSpPr>
          <p:cNvPr id="20" name="TextBox 20"/>
          <p:cNvSpPr txBox="1"/>
          <p:nvPr/>
        </p:nvSpPr>
        <p:spPr>
          <a:xfrm>
            <a:off x="1266948" y="6602044"/>
            <a:ext cx="10104944" cy="854075"/>
          </a:xfrm>
          <a:prstGeom prst="rect">
            <a:avLst/>
          </a:prstGeom>
        </p:spPr>
        <p:txBody>
          <a:bodyPr lIns="0" tIns="0" rIns="0" bIns="0" rtlCol="0" anchor="t">
            <a:spAutoFit/>
          </a:bodyPr>
          <a:lstStyle/>
          <a:p>
            <a:pPr algn="l">
              <a:lnSpc>
                <a:spcPts val="3400"/>
              </a:lnSpc>
            </a:pPr>
            <a:r>
              <a:rPr lang="en-US" sz="2000">
                <a:solidFill>
                  <a:srgbClr val="0A1E22"/>
                </a:solidFill>
                <a:latin typeface="Poppins"/>
                <a:ea typeface="Poppins"/>
                <a:cs typeface="Poppins"/>
                <a:sym typeface="Poppins"/>
              </a:rPr>
              <a:t>A retail company could plan its advertising campaigns around the most effective channels, enhancing overall marketing efficiency and effectiveness.</a:t>
            </a:r>
          </a:p>
        </p:txBody>
      </p:sp>
      <p:sp>
        <p:nvSpPr>
          <p:cNvPr id="21" name="TextBox 21"/>
          <p:cNvSpPr txBox="1"/>
          <p:nvPr/>
        </p:nvSpPr>
        <p:spPr>
          <a:xfrm>
            <a:off x="0" y="7827594"/>
            <a:ext cx="12389721" cy="473075"/>
          </a:xfrm>
          <a:prstGeom prst="rect">
            <a:avLst/>
          </a:prstGeom>
        </p:spPr>
        <p:txBody>
          <a:bodyPr lIns="0" tIns="0" rIns="0" bIns="0" rtlCol="0" anchor="t">
            <a:spAutoFit/>
          </a:bodyPr>
          <a:lstStyle/>
          <a:p>
            <a:pPr algn="l">
              <a:lnSpc>
                <a:spcPts val="3910"/>
              </a:lnSpc>
            </a:pPr>
            <a:r>
              <a:rPr lang="en-US" sz="2300" spc="324">
                <a:solidFill>
                  <a:srgbClr val="0A1E22"/>
                </a:solidFill>
                <a:latin typeface="Poppins"/>
                <a:ea typeface="Poppins"/>
                <a:cs typeface="Poppins"/>
                <a:sym typeface="Poppins"/>
              </a:rPr>
              <a:t>IDEA 3 :  PRODUCT LAUNCH STRATEGIES</a:t>
            </a:r>
          </a:p>
        </p:txBody>
      </p:sp>
      <p:sp>
        <p:nvSpPr>
          <p:cNvPr id="22" name="TextBox 22"/>
          <p:cNvSpPr txBox="1"/>
          <p:nvPr/>
        </p:nvSpPr>
        <p:spPr>
          <a:xfrm>
            <a:off x="1266948" y="8460534"/>
            <a:ext cx="9765269" cy="1711325"/>
          </a:xfrm>
          <a:prstGeom prst="rect">
            <a:avLst/>
          </a:prstGeom>
        </p:spPr>
        <p:txBody>
          <a:bodyPr lIns="0" tIns="0" rIns="0" bIns="0" rtlCol="0" anchor="t">
            <a:spAutoFit/>
          </a:bodyPr>
          <a:lstStyle/>
          <a:p>
            <a:pPr algn="l">
              <a:lnSpc>
                <a:spcPts val="3400"/>
              </a:lnSpc>
            </a:pPr>
            <a:r>
              <a:rPr lang="en-US" sz="2000">
                <a:solidFill>
                  <a:srgbClr val="0A1E22"/>
                </a:solidFill>
                <a:latin typeface="Poppins"/>
                <a:ea typeface="Poppins"/>
                <a:cs typeface="Poppins"/>
                <a:sym typeface="Poppins"/>
              </a:rPr>
              <a:t>When launching a new product, a company can determine the optimal mix of TV, Radio, and Newspaper advertising to achieve the best initial sales results.</a:t>
            </a:r>
          </a:p>
          <a:p>
            <a:pPr algn="l">
              <a:lnSpc>
                <a:spcPts val="3400"/>
              </a:lnSpc>
            </a:pPr>
            <a:endParaRPr lang="en-US" sz="2000">
              <a:solidFill>
                <a:srgbClr val="0A1E22"/>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64057" y="1155987"/>
            <a:ext cx="295243" cy="2952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4" name="TextBox 4"/>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grpSp>
        <p:nvGrpSpPr>
          <p:cNvPr id="5" name="Group 5"/>
          <p:cNvGrpSpPr/>
          <p:nvPr/>
        </p:nvGrpSpPr>
        <p:grpSpPr>
          <a:xfrm>
            <a:off x="3039743" y="7754082"/>
            <a:ext cx="12208513" cy="12208513"/>
            <a:chOff x="0" y="0"/>
            <a:chExt cx="812800" cy="812800"/>
          </a:xfrm>
        </p:grpSpPr>
        <p:sp>
          <p:nvSpPr>
            <p:cNvPr id="6" name="Freeform 6"/>
            <p:cNvSpPr/>
            <p:nvPr/>
          </p:nvSpPr>
          <p:spPr>
            <a:xfrm>
              <a:off x="13922" y="13922"/>
              <a:ext cx="784957" cy="784957"/>
            </a:xfrm>
            <a:custGeom>
              <a:avLst/>
              <a:gdLst/>
              <a:ahLst/>
              <a:cxnLst/>
              <a:rect l="l" t="t" r="r" b="b"/>
              <a:pathLst>
                <a:path w="784957" h="784957">
                  <a:moveTo>
                    <a:pt x="416244" y="9843"/>
                  </a:moveTo>
                  <a:lnTo>
                    <a:pt x="775112" y="368713"/>
                  </a:lnTo>
                  <a:cubicBezTo>
                    <a:pt x="781416" y="375016"/>
                    <a:pt x="784957" y="383564"/>
                    <a:pt x="784957" y="392478"/>
                  </a:cubicBezTo>
                  <a:cubicBezTo>
                    <a:pt x="784957" y="401392"/>
                    <a:pt x="781416" y="409940"/>
                    <a:pt x="775112" y="416244"/>
                  </a:cubicBezTo>
                  <a:lnTo>
                    <a:pt x="416244" y="775112"/>
                  </a:lnTo>
                  <a:cubicBezTo>
                    <a:pt x="409940" y="781416"/>
                    <a:pt x="401392" y="784957"/>
                    <a:pt x="392478" y="784957"/>
                  </a:cubicBezTo>
                  <a:cubicBezTo>
                    <a:pt x="383564" y="784957"/>
                    <a:pt x="375016" y="781416"/>
                    <a:pt x="368713" y="775112"/>
                  </a:cubicBezTo>
                  <a:lnTo>
                    <a:pt x="9843" y="416244"/>
                  </a:lnTo>
                  <a:cubicBezTo>
                    <a:pt x="3540" y="409940"/>
                    <a:pt x="0" y="401392"/>
                    <a:pt x="0" y="392478"/>
                  </a:cubicBezTo>
                  <a:cubicBezTo>
                    <a:pt x="0" y="383564"/>
                    <a:pt x="3540" y="375016"/>
                    <a:pt x="9843" y="368713"/>
                  </a:cubicBezTo>
                  <a:lnTo>
                    <a:pt x="368713" y="9843"/>
                  </a:lnTo>
                  <a:cubicBezTo>
                    <a:pt x="375016" y="3540"/>
                    <a:pt x="383564" y="0"/>
                    <a:pt x="392478" y="0"/>
                  </a:cubicBezTo>
                  <a:cubicBezTo>
                    <a:pt x="401392" y="0"/>
                    <a:pt x="409940" y="3540"/>
                    <a:pt x="416244" y="9843"/>
                  </a:cubicBezTo>
                  <a:close/>
                </a:path>
              </a:pathLst>
            </a:custGeom>
            <a:solidFill>
              <a:srgbClr val="0A1E22"/>
            </a:solidFill>
          </p:spPr>
        </p:sp>
        <p:sp>
          <p:nvSpPr>
            <p:cNvPr id="7" name="TextBox 7"/>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sp>
        <p:nvSpPr>
          <p:cNvPr id="8" name="TextBox 8"/>
          <p:cNvSpPr txBox="1"/>
          <p:nvPr/>
        </p:nvSpPr>
        <p:spPr>
          <a:xfrm>
            <a:off x="6349063" y="1724549"/>
            <a:ext cx="6147737" cy="897682"/>
          </a:xfrm>
          <a:prstGeom prst="rect">
            <a:avLst/>
          </a:prstGeom>
        </p:spPr>
        <p:txBody>
          <a:bodyPr wrap="square" lIns="0" tIns="0" rIns="0" bIns="0" rtlCol="0" anchor="t">
            <a:spAutoFit/>
          </a:bodyPr>
          <a:lstStyle/>
          <a:p>
            <a:pPr algn="l">
              <a:lnSpc>
                <a:spcPts val="7036"/>
              </a:lnSpc>
            </a:pPr>
            <a:r>
              <a:rPr lang="en-US" sz="7329" b="1" spc="-219" dirty="0">
                <a:solidFill>
                  <a:srgbClr val="0A1E22"/>
                </a:solidFill>
                <a:latin typeface="Poppins Bold"/>
                <a:ea typeface="Poppins Bold"/>
                <a:cs typeface="Poppins Bold"/>
                <a:sym typeface="Poppins Bold"/>
              </a:rPr>
              <a:t>CONCLUSION</a:t>
            </a:r>
          </a:p>
        </p:txBody>
      </p:sp>
      <p:sp>
        <p:nvSpPr>
          <p:cNvPr id="9" name="TextBox 9"/>
          <p:cNvSpPr txBox="1"/>
          <p:nvPr/>
        </p:nvSpPr>
        <p:spPr>
          <a:xfrm>
            <a:off x="1479516" y="3046902"/>
            <a:ext cx="15258528" cy="5318126"/>
          </a:xfrm>
          <a:prstGeom prst="rect">
            <a:avLst/>
          </a:prstGeom>
        </p:spPr>
        <p:txBody>
          <a:bodyPr lIns="0" tIns="0" rIns="0" bIns="0" rtlCol="0" anchor="t">
            <a:spAutoFit/>
          </a:bodyPr>
          <a:lstStyle/>
          <a:p>
            <a:pPr algn="just">
              <a:lnSpc>
                <a:spcPts val="4249"/>
              </a:lnSpc>
            </a:pPr>
            <a:r>
              <a:rPr lang="en-US" sz="2499">
                <a:solidFill>
                  <a:srgbClr val="0A1E22"/>
                </a:solidFill>
                <a:latin typeface="Poppins"/>
                <a:ea typeface="Poppins"/>
                <a:cs typeface="Poppins"/>
                <a:sym typeface="Poppins"/>
              </a:rPr>
              <a:t>The application of a multiple linear regression model to analyze the impact of advertising expenditures across TV, Radio, and Newspaper has provided valuable insights into optimizing marketing strategies. By identifying the relative effectiveness of each advertising medium, the model has enabled data-driven recommendations for budget allocation to maximize sales. This approach not only enhances the precision of advertising spend but also supports strategic planning and performance forecasting. The findings underscore the importance of leveraging analytical models to make informed decisions and drive improved business outcomes. Future work could expand on these insights by incorporating additional data sources and exploring advanced modeling techniques for even greater accuracy and impact.</a:t>
            </a:r>
          </a:p>
          <a:p>
            <a:pPr algn="just">
              <a:lnSpc>
                <a:spcPts val="4249"/>
              </a:lnSpc>
            </a:pPr>
            <a:endParaRPr lang="en-US" sz="2499">
              <a:solidFill>
                <a:srgbClr val="0A1E22"/>
              </a:solidFill>
              <a:latin typeface="Poppins"/>
              <a:ea typeface="Poppins"/>
              <a:cs typeface="Poppins"/>
              <a:sym typeface="Poppins"/>
            </a:endParaRPr>
          </a:p>
        </p:txBody>
      </p:sp>
      <p:sp>
        <p:nvSpPr>
          <p:cNvPr id="10" name="Freeform 10"/>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2"/>
            <a:stretch>
              <a:fillRect l="-8103" r="-8103"/>
            </a:stretch>
          </a:blipFill>
        </p:spPr>
      </p:sp>
      <p:sp>
        <p:nvSpPr>
          <p:cNvPr id="11" name="TextBox 11"/>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000000"/>
                </a:solidFill>
                <a:latin typeface="Poppins Bold"/>
                <a:ea typeface="Poppins Bold"/>
                <a:cs typeface="Poppins Bold"/>
                <a:sym typeface="Poppins Bold"/>
              </a:rPr>
              <a:t>FINLATICS</a:t>
            </a:r>
          </a:p>
          <a:p>
            <a:pPr algn="l">
              <a:lnSpc>
                <a:spcPts val="768"/>
              </a:lnSpc>
            </a:pPr>
            <a:r>
              <a:rPr lang="en-US" sz="800" b="1">
                <a:solidFill>
                  <a:srgbClr val="000000"/>
                </a:solidFill>
                <a:latin typeface="Poppins Bold"/>
                <a:ea typeface="Poppins Bold"/>
                <a:cs typeface="Poppins Bold"/>
                <a:sym typeface="Poppins Bold"/>
              </a:rPr>
              <a:t>ENABLING LEARNING AND INSIGHTS</a:t>
            </a:r>
          </a:p>
        </p:txBody>
      </p:sp>
      <p:sp>
        <p:nvSpPr>
          <p:cNvPr id="12" name="TextBox 12"/>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000000"/>
                </a:solidFill>
                <a:latin typeface="Poppins"/>
                <a:ea typeface="Poppins"/>
                <a:cs typeface="Poppins"/>
                <a:sym typeface="Poppins"/>
              </a:rPr>
              <a:t>9 SEPTEMBER 2024</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2943941" y="4200494"/>
            <a:ext cx="11334656" cy="11334656"/>
            <a:chOff x="0" y="0"/>
            <a:chExt cx="812800" cy="812800"/>
          </a:xfrm>
        </p:grpSpPr>
        <p:sp>
          <p:nvSpPr>
            <p:cNvPr id="4" name="Freeform 4"/>
            <p:cNvSpPr/>
            <p:nvPr/>
          </p:nvSpPr>
          <p:spPr>
            <a:xfrm>
              <a:off x="11460" y="11460"/>
              <a:ext cx="789879" cy="789879"/>
            </a:xfrm>
            <a:custGeom>
              <a:avLst/>
              <a:gdLst/>
              <a:ahLst/>
              <a:cxnLst/>
              <a:rect l="l" t="t" r="r" b="b"/>
              <a:pathLst>
                <a:path w="789879" h="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id="5" name="TextBox 5"/>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7785848" y="7068292"/>
            <a:ext cx="2716303" cy="752225"/>
            <a:chOff x="0" y="0"/>
            <a:chExt cx="715405" cy="198117"/>
          </a:xfrm>
        </p:grpSpPr>
        <p:sp>
          <p:nvSpPr>
            <p:cNvPr id="7" name="Freeform 7"/>
            <p:cNvSpPr/>
            <p:nvPr/>
          </p:nvSpPr>
          <p:spPr>
            <a:xfrm>
              <a:off x="0" y="0"/>
              <a:ext cx="715405" cy="198117"/>
            </a:xfrm>
            <a:custGeom>
              <a:avLst/>
              <a:gdLst/>
              <a:ahLst/>
              <a:cxnLst/>
              <a:rect l="l" t="t" r="r" b="b"/>
              <a:pathLst>
                <a:path w="715405" h="198117">
                  <a:moveTo>
                    <a:pt x="99058" y="0"/>
                  </a:moveTo>
                  <a:lnTo>
                    <a:pt x="616346" y="0"/>
                  </a:lnTo>
                  <a:cubicBezTo>
                    <a:pt x="642618" y="0"/>
                    <a:pt x="667814" y="10436"/>
                    <a:pt x="686391" y="29014"/>
                  </a:cubicBezTo>
                  <a:cubicBezTo>
                    <a:pt x="704968" y="47591"/>
                    <a:pt x="715405" y="72787"/>
                    <a:pt x="715405" y="99058"/>
                  </a:cubicBezTo>
                  <a:lnTo>
                    <a:pt x="715405" y="99058"/>
                  </a:lnTo>
                  <a:cubicBezTo>
                    <a:pt x="715405" y="153767"/>
                    <a:pt x="671055" y="198117"/>
                    <a:pt x="616346" y="198117"/>
                  </a:cubicBezTo>
                  <a:lnTo>
                    <a:pt x="99058" y="198117"/>
                  </a:lnTo>
                  <a:cubicBezTo>
                    <a:pt x="72787" y="198117"/>
                    <a:pt x="47591" y="187680"/>
                    <a:pt x="29014" y="169103"/>
                  </a:cubicBezTo>
                  <a:cubicBezTo>
                    <a:pt x="10436" y="150526"/>
                    <a:pt x="0" y="125330"/>
                    <a:pt x="0" y="99058"/>
                  </a:cubicBezTo>
                  <a:lnTo>
                    <a:pt x="0" y="99058"/>
                  </a:lnTo>
                  <a:cubicBezTo>
                    <a:pt x="0" y="72787"/>
                    <a:pt x="10436" y="47591"/>
                    <a:pt x="29014" y="29014"/>
                  </a:cubicBezTo>
                  <a:cubicBezTo>
                    <a:pt x="47591" y="10436"/>
                    <a:pt x="72787" y="0"/>
                    <a:pt x="99058" y="0"/>
                  </a:cubicBezTo>
                  <a:close/>
                </a:path>
              </a:pathLst>
            </a:custGeom>
            <a:solidFill>
              <a:srgbClr val="F7B222"/>
            </a:solidFill>
          </p:spPr>
        </p:sp>
        <p:sp>
          <p:nvSpPr>
            <p:cNvPr id="8" name="TextBox 8"/>
            <p:cNvSpPr txBox="1"/>
            <p:nvPr/>
          </p:nvSpPr>
          <p:spPr>
            <a:xfrm>
              <a:off x="0" y="-123825"/>
              <a:ext cx="715405" cy="321942"/>
            </a:xfrm>
            <a:prstGeom prst="rect">
              <a:avLst/>
            </a:prstGeom>
          </p:spPr>
          <p:txBody>
            <a:bodyPr lIns="50800" tIns="50800" rIns="50800" bIns="50800" rtlCol="0" anchor="ctr"/>
            <a:lstStyle/>
            <a:p>
              <a:pPr algn="ctr">
                <a:lnSpc>
                  <a:spcPts val="3910"/>
                </a:lnSpc>
              </a:pPr>
              <a:endParaRPr/>
            </a:p>
          </p:txBody>
        </p:sp>
      </p:grpSp>
      <p:grpSp>
        <p:nvGrpSpPr>
          <p:cNvPr id="9" name="Group 9"/>
          <p:cNvGrpSpPr/>
          <p:nvPr/>
        </p:nvGrpSpPr>
        <p:grpSpPr>
          <a:xfrm>
            <a:off x="10395190" y="-7134162"/>
            <a:ext cx="11334656" cy="11334656"/>
            <a:chOff x="0" y="0"/>
            <a:chExt cx="812800" cy="812800"/>
          </a:xfrm>
        </p:grpSpPr>
        <p:sp>
          <p:nvSpPr>
            <p:cNvPr id="10" name="Freeform 10"/>
            <p:cNvSpPr/>
            <p:nvPr/>
          </p:nvSpPr>
          <p:spPr>
            <a:xfrm>
              <a:off x="11460" y="11460"/>
              <a:ext cx="789879" cy="789879"/>
            </a:xfrm>
            <a:custGeom>
              <a:avLst/>
              <a:gdLst/>
              <a:ahLst/>
              <a:cxnLst/>
              <a:rect l="l" t="t" r="r" b="b"/>
              <a:pathLst>
                <a:path w="789879" h="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id="11" name="TextBox 11"/>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12" name="Group 12"/>
          <p:cNvGrpSpPr/>
          <p:nvPr/>
        </p:nvGrpSpPr>
        <p:grpSpPr>
          <a:xfrm>
            <a:off x="16964057" y="1155987"/>
            <a:ext cx="295243" cy="29524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14" name="TextBox 14"/>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sp>
        <p:nvSpPr>
          <p:cNvPr id="15" name="TextBox 15"/>
          <p:cNvSpPr txBox="1"/>
          <p:nvPr/>
        </p:nvSpPr>
        <p:spPr>
          <a:xfrm>
            <a:off x="3402404" y="4725555"/>
            <a:ext cx="11483192" cy="1537282"/>
          </a:xfrm>
          <a:prstGeom prst="rect">
            <a:avLst/>
          </a:prstGeom>
        </p:spPr>
        <p:txBody>
          <a:bodyPr lIns="0" tIns="0" rIns="0" bIns="0" rtlCol="0" anchor="t">
            <a:spAutoFit/>
          </a:bodyPr>
          <a:lstStyle/>
          <a:p>
            <a:pPr algn="ctr">
              <a:lnSpc>
                <a:spcPts val="10618"/>
              </a:lnSpc>
            </a:pPr>
            <a:r>
              <a:rPr lang="en-US" sz="11060" b="1">
                <a:solidFill>
                  <a:srgbClr val="FFFFFF"/>
                </a:solidFill>
                <a:latin typeface="Poppins Bold"/>
                <a:ea typeface="Poppins Bold"/>
                <a:cs typeface="Poppins Bold"/>
                <a:sym typeface="Poppins Bold"/>
              </a:rPr>
              <a:t>THANK YOU</a:t>
            </a:r>
          </a:p>
        </p:txBody>
      </p:sp>
      <p:sp>
        <p:nvSpPr>
          <p:cNvPr id="16" name="TextBox 16"/>
          <p:cNvSpPr txBox="1"/>
          <p:nvPr/>
        </p:nvSpPr>
        <p:spPr>
          <a:xfrm>
            <a:off x="7900542" y="7301511"/>
            <a:ext cx="2494647" cy="352461"/>
          </a:xfrm>
          <a:prstGeom prst="rect">
            <a:avLst/>
          </a:prstGeom>
        </p:spPr>
        <p:txBody>
          <a:bodyPr lIns="0" tIns="0" rIns="0" bIns="0" rtlCol="0" anchor="t">
            <a:spAutoFit/>
          </a:bodyPr>
          <a:lstStyle/>
          <a:p>
            <a:pPr algn="ctr">
              <a:lnSpc>
                <a:spcPts val="2401"/>
              </a:lnSpc>
            </a:pPr>
            <a:r>
              <a:rPr lang="en-US" sz="2501" b="1">
                <a:solidFill>
                  <a:srgbClr val="0A1E22"/>
                </a:solidFill>
                <a:latin typeface="Poppins Bold"/>
                <a:ea typeface="Poppins Bold"/>
                <a:cs typeface="Poppins Bold"/>
                <a:sym typeface="Poppins Bold"/>
              </a:rPr>
              <a:t>ONTO THE NEXT</a:t>
            </a:r>
          </a:p>
        </p:txBody>
      </p:sp>
      <p:sp>
        <p:nvSpPr>
          <p:cNvPr id="17" name="TextBox 17"/>
          <p:cNvSpPr txBox="1"/>
          <p:nvPr/>
        </p:nvSpPr>
        <p:spPr>
          <a:xfrm>
            <a:off x="2916672" y="3304151"/>
            <a:ext cx="12825711" cy="473075"/>
          </a:xfrm>
          <a:prstGeom prst="rect">
            <a:avLst/>
          </a:prstGeom>
        </p:spPr>
        <p:txBody>
          <a:bodyPr lIns="0" tIns="0" rIns="0" bIns="0" rtlCol="0" anchor="t">
            <a:spAutoFit/>
          </a:bodyPr>
          <a:lstStyle/>
          <a:p>
            <a:pPr algn="ctr">
              <a:lnSpc>
                <a:spcPts val="3910"/>
              </a:lnSpc>
            </a:pPr>
            <a:r>
              <a:rPr lang="en-US" sz="2300" spc="1104">
                <a:solidFill>
                  <a:srgbClr val="F7B222"/>
                </a:solidFill>
                <a:latin typeface="Poppins"/>
                <a:ea typeface="Poppins"/>
                <a:cs typeface="Poppins"/>
                <a:sym typeface="Poppins"/>
              </a:rPr>
              <a:t>MACHINE LEARNING PROJECT REPORT ENDS HERE</a:t>
            </a:r>
          </a:p>
        </p:txBody>
      </p:sp>
      <p:sp>
        <p:nvSpPr>
          <p:cNvPr id="18" name="TextBox 18"/>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FINLATICS</a:t>
            </a:r>
          </a:p>
          <a:p>
            <a:pPr algn="l">
              <a:lnSpc>
                <a:spcPts val="768"/>
              </a:lnSpc>
            </a:pPr>
            <a:r>
              <a:rPr lang="en-US" sz="800" b="1">
                <a:solidFill>
                  <a:srgbClr val="FFFFFF"/>
                </a:solidFill>
                <a:latin typeface="Poppins Bold"/>
                <a:ea typeface="Poppins Bold"/>
                <a:cs typeface="Poppins Bold"/>
                <a:sym typeface="Poppins Bold"/>
              </a:rPr>
              <a:t>ENABLING LEARNING AND INSIGHTS</a:t>
            </a:r>
          </a:p>
        </p:txBody>
      </p:sp>
      <p:sp>
        <p:nvSpPr>
          <p:cNvPr id="19" name="TextBox 19"/>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9 SEPTEMBER 2024</a:t>
            </a:r>
          </a:p>
        </p:txBody>
      </p:sp>
      <p:sp>
        <p:nvSpPr>
          <p:cNvPr id="20" name="Freeform 20"/>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3"/>
            <a:stretch>
              <a:fillRect l="-8103" r="-8103"/>
            </a:stretch>
          </a:blipFill>
        </p:spPr>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C252A"/>
        </a:solidFill>
        <a:effectLst/>
      </p:bgPr>
    </p:bg>
    <p:spTree>
      <p:nvGrpSpPr>
        <p:cNvPr id="1" name=""/>
        <p:cNvGrpSpPr/>
        <p:nvPr/>
      </p:nvGrpSpPr>
      <p:grpSpPr>
        <a:xfrm>
          <a:off x="0" y="0"/>
          <a:ext cx="0" cy="0"/>
          <a:chOff x="0" y="0"/>
          <a:chExt cx="0" cy="0"/>
        </a:xfrm>
      </p:grpSpPr>
      <p:grpSp>
        <p:nvGrpSpPr>
          <p:cNvPr id="2" name="Group 2"/>
          <p:cNvGrpSpPr/>
          <p:nvPr/>
        </p:nvGrpSpPr>
        <p:grpSpPr>
          <a:xfrm>
            <a:off x="11274528" y="-6754408"/>
            <a:ext cx="11334656" cy="11334656"/>
            <a:chOff x="0" y="0"/>
            <a:chExt cx="812800" cy="812800"/>
          </a:xfrm>
        </p:grpSpPr>
        <p:sp>
          <p:nvSpPr>
            <p:cNvPr id="3" name="Freeform 3"/>
            <p:cNvSpPr/>
            <p:nvPr/>
          </p:nvSpPr>
          <p:spPr>
            <a:xfrm>
              <a:off x="11460" y="11460"/>
              <a:ext cx="789879" cy="789879"/>
            </a:xfrm>
            <a:custGeom>
              <a:avLst/>
              <a:gdLst/>
              <a:ahLst/>
              <a:cxnLst/>
              <a:rect l="l" t="t" r="r" b="b"/>
              <a:pathLst>
                <a:path w="789879" h="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id="4" name="TextBox 4"/>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964057" y="1155987"/>
            <a:ext cx="295243" cy="29524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sp>
        <p:nvSpPr>
          <p:cNvPr id="8" name="TextBox 8"/>
          <p:cNvSpPr txBox="1"/>
          <p:nvPr/>
        </p:nvSpPr>
        <p:spPr>
          <a:xfrm>
            <a:off x="4502153" y="1840743"/>
            <a:ext cx="9283695" cy="1013988"/>
          </a:xfrm>
          <a:prstGeom prst="rect">
            <a:avLst/>
          </a:prstGeom>
        </p:spPr>
        <p:txBody>
          <a:bodyPr lIns="0" tIns="0" rIns="0" bIns="0" rtlCol="0" anchor="t">
            <a:spAutoFit/>
          </a:bodyPr>
          <a:lstStyle/>
          <a:p>
            <a:pPr algn="ctr">
              <a:lnSpc>
                <a:spcPts val="7036"/>
              </a:lnSpc>
            </a:pPr>
            <a:r>
              <a:rPr lang="en-US" sz="7329" b="1" spc="-219">
                <a:solidFill>
                  <a:srgbClr val="FFFFFF"/>
                </a:solidFill>
                <a:latin typeface="Poppins Bold"/>
                <a:ea typeface="Poppins Bold"/>
                <a:cs typeface="Poppins Bold"/>
                <a:sym typeface="Poppins Bold"/>
              </a:rPr>
              <a:t>NAVIGATOR</a:t>
            </a:r>
          </a:p>
        </p:txBody>
      </p:sp>
      <p:grpSp>
        <p:nvGrpSpPr>
          <p:cNvPr id="9" name="Group 9"/>
          <p:cNvGrpSpPr/>
          <p:nvPr/>
        </p:nvGrpSpPr>
        <p:grpSpPr>
          <a:xfrm>
            <a:off x="-3877518" y="5066978"/>
            <a:ext cx="11334656" cy="11334656"/>
            <a:chOff x="0" y="0"/>
            <a:chExt cx="812800" cy="812800"/>
          </a:xfrm>
        </p:grpSpPr>
        <p:sp>
          <p:nvSpPr>
            <p:cNvPr id="10" name="Freeform 10"/>
            <p:cNvSpPr/>
            <p:nvPr/>
          </p:nvSpPr>
          <p:spPr>
            <a:xfrm>
              <a:off x="11460" y="11460"/>
              <a:ext cx="789879" cy="789879"/>
            </a:xfrm>
            <a:custGeom>
              <a:avLst/>
              <a:gdLst/>
              <a:ahLst/>
              <a:cxnLst/>
              <a:rect l="l" t="t" r="r" b="b"/>
              <a:pathLst>
                <a:path w="789879" h="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id="11" name="TextBox 11"/>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sp>
        <p:nvSpPr>
          <p:cNvPr id="12" name="TextBox 12"/>
          <p:cNvSpPr txBox="1"/>
          <p:nvPr/>
        </p:nvSpPr>
        <p:spPr>
          <a:xfrm>
            <a:off x="181618" y="4548976"/>
            <a:ext cx="4961053" cy="425450"/>
          </a:xfrm>
          <a:prstGeom prst="rect">
            <a:avLst/>
          </a:prstGeom>
        </p:spPr>
        <p:txBody>
          <a:bodyPr lIns="0" tIns="0" rIns="0" bIns="0" rtlCol="0" anchor="t">
            <a:spAutoFit/>
          </a:bodyPr>
          <a:lstStyle/>
          <a:p>
            <a:pPr marL="0" lvl="0" indent="0" algn="ctr">
              <a:lnSpc>
                <a:spcPts val="3400"/>
              </a:lnSpc>
              <a:spcBef>
                <a:spcPct val="0"/>
              </a:spcBef>
            </a:pPr>
            <a:r>
              <a:rPr lang="en-US" sz="2000">
                <a:solidFill>
                  <a:srgbClr val="FFFFFF"/>
                </a:solidFill>
                <a:latin typeface="Poppins"/>
                <a:ea typeface="Poppins"/>
                <a:cs typeface="Poppins"/>
                <a:sym typeface="Poppins"/>
              </a:rPr>
              <a:t>INTRODUCTION</a:t>
            </a:r>
          </a:p>
        </p:txBody>
      </p:sp>
      <p:sp>
        <p:nvSpPr>
          <p:cNvPr id="13" name="TextBox 13"/>
          <p:cNvSpPr txBox="1"/>
          <p:nvPr/>
        </p:nvSpPr>
        <p:spPr>
          <a:xfrm>
            <a:off x="2055558" y="3566260"/>
            <a:ext cx="1213174" cy="1013988"/>
          </a:xfrm>
          <a:prstGeom prst="rect">
            <a:avLst/>
          </a:prstGeom>
        </p:spPr>
        <p:txBody>
          <a:bodyPr lIns="0" tIns="0" rIns="0" bIns="0" rtlCol="0" anchor="t">
            <a:spAutoFit/>
          </a:bodyPr>
          <a:lstStyle/>
          <a:p>
            <a:pPr algn="ctr">
              <a:lnSpc>
                <a:spcPts val="7036"/>
              </a:lnSpc>
            </a:pPr>
            <a:r>
              <a:rPr lang="en-US" sz="7329" b="1" spc="-219">
                <a:solidFill>
                  <a:srgbClr val="F7B222"/>
                </a:solidFill>
                <a:latin typeface="Poppins Bold"/>
                <a:ea typeface="Poppins Bold"/>
                <a:cs typeface="Poppins Bold"/>
                <a:sym typeface="Poppins Bold"/>
              </a:rPr>
              <a:t>01</a:t>
            </a:r>
          </a:p>
        </p:txBody>
      </p:sp>
      <p:sp>
        <p:nvSpPr>
          <p:cNvPr id="14" name="TextBox 14"/>
          <p:cNvSpPr txBox="1"/>
          <p:nvPr/>
        </p:nvSpPr>
        <p:spPr>
          <a:xfrm>
            <a:off x="4182947" y="4548976"/>
            <a:ext cx="4961053" cy="425450"/>
          </a:xfrm>
          <a:prstGeom prst="rect">
            <a:avLst/>
          </a:prstGeom>
        </p:spPr>
        <p:txBody>
          <a:bodyPr lIns="0" tIns="0" rIns="0" bIns="0" rtlCol="0" anchor="t">
            <a:spAutoFit/>
          </a:bodyPr>
          <a:lstStyle/>
          <a:p>
            <a:pPr marL="0" lvl="0" indent="0" algn="ctr">
              <a:lnSpc>
                <a:spcPts val="3400"/>
              </a:lnSpc>
              <a:spcBef>
                <a:spcPct val="0"/>
              </a:spcBef>
            </a:pPr>
            <a:r>
              <a:rPr lang="en-US" sz="2000">
                <a:solidFill>
                  <a:srgbClr val="FFFFFF"/>
                </a:solidFill>
                <a:latin typeface="Poppins"/>
                <a:ea typeface="Poppins"/>
                <a:cs typeface="Poppins"/>
                <a:sym typeface="Poppins"/>
              </a:rPr>
              <a:t>OBJECTIVE OF ANALYSIS</a:t>
            </a:r>
          </a:p>
        </p:txBody>
      </p:sp>
      <p:sp>
        <p:nvSpPr>
          <p:cNvPr id="15" name="TextBox 15"/>
          <p:cNvSpPr txBox="1"/>
          <p:nvPr/>
        </p:nvSpPr>
        <p:spPr>
          <a:xfrm>
            <a:off x="5723390" y="3566260"/>
            <a:ext cx="1726283" cy="1013988"/>
          </a:xfrm>
          <a:prstGeom prst="rect">
            <a:avLst/>
          </a:prstGeom>
        </p:spPr>
        <p:txBody>
          <a:bodyPr lIns="0" tIns="0" rIns="0" bIns="0" rtlCol="0" anchor="t">
            <a:spAutoFit/>
          </a:bodyPr>
          <a:lstStyle/>
          <a:p>
            <a:pPr algn="ctr">
              <a:lnSpc>
                <a:spcPts val="7036"/>
              </a:lnSpc>
            </a:pPr>
            <a:r>
              <a:rPr lang="en-US" sz="7329" b="1" spc="-219">
                <a:solidFill>
                  <a:srgbClr val="F7B222"/>
                </a:solidFill>
                <a:latin typeface="Poppins Bold"/>
                <a:ea typeface="Poppins Bold"/>
                <a:cs typeface="Poppins Bold"/>
                <a:sym typeface="Poppins Bold"/>
              </a:rPr>
              <a:t>02</a:t>
            </a:r>
          </a:p>
        </p:txBody>
      </p:sp>
      <p:sp>
        <p:nvSpPr>
          <p:cNvPr id="16" name="TextBox 16"/>
          <p:cNvSpPr txBox="1"/>
          <p:nvPr/>
        </p:nvSpPr>
        <p:spPr>
          <a:xfrm>
            <a:off x="8312814" y="4548976"/>
            <a:ext cx="4961053" cy="425450"/>
          </a:xfrm>
          <a:prstGeom prst="rect">
            <a:avLst/>
          </a:prstGeom>
        </p:spPr>
        <p:txBody>
          <a:bodyPr lIns="0" tIns="0" rIns="0" bIns="0" rtlCol="0" anchor="t">
            <a:spAutoFit/>
          </a:bodyPr>
          <a:lstStyle/>
          <a:p>
            <a:pPr marL="0" lvl="0" indent="0" algn="ctr">
              <a:lnSpc>
                <a:spcPts val="3400"/>
              </a:lnSpc>
              <a:spcBef>
                <a:spcPct val="0"/>
              </a:spcBef>
            </a:pPr>
            <a:r>
              <a:rPr lang="en-US" sz="2000">
                <a:solidFill>
                  <a:srgbClr val="FFFFFF"/>
                </a:solidFill>
                <a:latin typeface="Poppins"/>
                <a:ea typeface="Poppins"/>
                <a:cs typeface="Poppins"/>
                <a:sym typeface="Poppins"/>
              </a:rPr>
              <a:t>DATASET OVERVIEW</a:t>
            </a:r>
          </a:p>
        </p:txBody>
      </p:sp>
      <p:sp>
        <p:nvSpPr>
          <p:cNvPr id="17" name="TextBox 17"/>
          <p:cNvSpPr txBox="1"/>
          <p:nvPr/>
        </p:nvSpPr>
        <p:spPr>
          <a:xfrm>
            <a:off x="10007141" y="3566260"/>
            <a:ext cx="1726283" cy="1013988"/>
          </a:xfrm>
          <a:prstGeom prst="rect">
            <a:avLst/>
          </a:prstGeom>
        </p:spPr>
        <p:txBody>
          <a:bodyPr lIns="0" tIns="0" rIns="0" bIns="0" rtlCol="0" anchor="t">
            <a:spAutoFit/>
          </a:bodyPr>
          <a:lstStyle/>
          <a:p>
            <a:pPr algn="ctr">
              <a:lnSpc>
                <a:spcPts val="7036"/>
              </a:lnSpc>
            </a:pPr>
            <a:r>
              <a:rPr lang="en-US" sz="7329" b="1" spc="-219">
                <a:solidFill>
                  <a:srgbClr val="F7B222"/>
                </a:solidFill>
                <a:latin typeface="Poppins Bold"/>
                <a:ea typeface="Poppins Bold"/>
                <a:cs typeface="Poppins Bold"/>
                <a:sym typeface="Poppins Bold"/>
              </a:rPr>
              <a:t>03</a:t>
            </a:r>
          </a:p>
        </p:txBody>
      </p:sp>
      <p:sp>
        <p:nvSpPr>
          <p:cNvPr id="18" name="TextBox 18"/>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FINLATICS</a:t>
            </a:r>
          </a:p>
          <a:p>
            <a:pPr algn="l">
              <a:lnSpc>
                <a:spcPts val="768"/>
              </a:lnSpc>
            </a:pPr>
            <a:r>
              <a:rPr lang="en-US" sz="800" b="1">
                <a:solidFill>
                  <a:srgbClr val="FFFFFF"/>
                </a:solidFill>
                <a:latin typeface="Poppins Bold"/>
                <a:ea typeface="Poppins Bold"/>
                <a:cs typeface="Poppins Bold"/>
                <a:sym typeface="Poppins Bold"/>
              </a:rPr>
              <a:t>ENABLING LEARNING AND INSIGHTS</a:t>
            </a:r>
          </a:p>
        </p:txBody>
      </p:sp>
      <p:sp>
        <p:nvSpPr>
          <p:cNvPr id="19" name="Freeform 19"/>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2"/>
            <a:stretch>
              <a:fillRect l="-8103" r="-8103"/>
            </a:stretch>
          </a:blipFill>
        </p:spPr>
      </p:sp>
      <p:sp>
        <p:nvSpPr>
          <p:cNvPr id="20" name="TextBox 20"/>
          <p:cNvSpPr txBox="1"/>
          <p:nvPr/>
        </p:nvSpPr>
        <p:spPr>
          <a:xfrm>
            <a:off x="14028110" y="3566260"/>
            <a:ext cx="1726283" cy="1013988"/>
          </a:xfrm>
          <a:prstGeom prst="rect">
            <a:avLst/>
          </a:prstGeom>
        </p:spPr>
        <p:txBody>
          <a:bodyPr lIns="0" tIns="0" rIns="0" bIns="0" rtlCol="0" anchor="t">
            <a:spAutoFit/>
          </a:bodyPr>
          <a:lstStyle/>
          <a:p>
            <a:pPr algn="ctr">
              <a:lnSpc>
                <a:spcPts val="7036"/>
              </a:lnSpc>
            </a:pPr>
            <a:r>
              <a:rPr lang="en-US" sz="7329" b="1" spc="-219">
                <a:solidFill>
                  <a:srgbClr val="F7B222"/>
                </a:solidFill>
                <a:latin typeface="Poppins Bold"/>
                <a:ea typeface="Poppins Bold"/>
                <a:cs typeface="Poppins Bold"/>
                <a:sym typeface="Poppins Bold"/>
              </a:rPr>
              <a:t>04</a:t>
            </a:r>
          </a:p>
        </p:txBody>
      </p:sp>
      <p:sp>
        <p:nvSpPr>
          <p:cNvPr id="21" name="TextBox 21"/>
          <p:cNvSpPr txBox="1"/>
          <p:nvPr/>
        </p:nvSpPr>
        <p:spPr>
          <a:xfrm>
            <a:off x="12410725" y="4548976"/>
            <a:ext cx="4961053" cy="425450"/>
          </a:xfrm>
          <a:prstGeom prst="rect">
            <a:avLst/>
          </a:prstGeom>
        </p:spPr>
        <p:txBody>
          <a:bodyPr lIns="0" tIns="0" rIns="0" bIns="0" rtlCol="0" anchor="t">
            <a:spAutoFit/>
          </a:bodyPr>
          <a:lstStyle/>
          <a:p>
            <a:pPr marL="0" lvl="0" indent="0" algn="ctr">
              <a:lnSpc>
                <a:spcPts val="3400"/>
              </a:lnSpc>
              <a:spcBef>
                <a:spcPct val="0"/>
              </a:spcBef>
            </a:pPr>
            <a:r>
              <a:rPr lang="en-US" sz="2000">
                <a:solidFill>
                  <a:srgbClr val="FFFFFF"/>
                </a:solidFill>
                <a:latin typeface="Poppins"/>
                <a:ea typeface="Poppins"/>
                <a:cs typeface="Poppins"/>
                <a:sym typeface="Poppins"/>
              </a:rPr>
              <a:t>METHODOLOGY</a:t>
            </a:r>
          </a:p>
        </p:txBody>
      </p:sp>
      <p:sp>
        <p:nvSpPr>
          <p:cNvPr id="22" name="TextBox 22"/>
          <p:cNvSpPr txBox="1"/>
          <p:nvPr/>
        </p:nvSpPr>
        <p:spPr>
          <a:xfrm>
            <a:off x="3639011" y="6085025"/>
            <a:ext cx="1726283" cy="1013988"/>
          </a:xfrm>
          <a:prstGeom prst="rect">
            <a:avLst/>
          </a:prstGeom>
        </p:spPr>
        <p:txBody>
          <a:bodyPr lIns="0" tIns="0" rIns="0" bIns="0" rtlCol="0" anchor="t">
            <a:spAutoFit/>
          </a:bodyPr>
          <a:lstStyle/>
          <a:p>
            <a:pPr algn="ctr">
              <a:lnSpc>
                <a:spcPts val="7036"/>
              </a:lnSpc>
            </a:pPr>
            <a:r>
              <a:rPr lang="en-US" sz="7329" b="1" spc="-219">
                <a:solidFill>
                  <a:srgbClr val="F7B222"/>
                </a:solidFill>
                <a:latin typeface="Poppins Bold"/>
                <a:ea typeface="Poppins Bold"/>
                <a:cs typeface="Poppins Bold"/>
                <a:sym typeface="Poppins Bold"/>
              </a:rPr>
              <a:t>05</a:t>
            </a:r>
          </a:p>
        </p:txBody>
      </p:sp>
      <p:sp>
        <p:nvSpPr>
          <p:cNvPr id="23" name="TextBox 23"/>
          <p:cNvSpPr txBox="1"/>
          <p:nvPr/>
        </p:nvSpPr>
        <p:spPr>
          <a:xfrm>
            <a:off x="2021626" y="6925222"/>
            <a:ext cx="4961053" cy="425450"/>
          </a:xfrm>
          <a:prstGeom prst="rect">
            <a:avLst/>
          </a:prstGeom>
        </p:spPr>
        <p:txBody>
          <a:bodyPr lIns="0" tIns="0" rIns="0" bIns="0" rtlCol="0" anchor="t">
            <a:spAutoFit/>
          </a:bodyPr>
          <a:lstStyle/>
          <a:p>
            <a:pPr marL="0" lvl="0" indent="0" algn="ctr">
              <a:lnSpc>
                <a:spcPts val="3400"/>
              </a:lnSpc>
              <a:spcBef>
                <a:spcPct val="0"/>
              </a:spcBef>
            </a:pPr>
            <a:r>
              <a:rPr lang="en-US" sz="2000">
                <a:solidFill>
                  <a:srgbClr val="FFFFFF"/>
                </a:solidFill>
                <a:latin typeface="Poppins"/>
                <a:ea typeface="Poppins"/>
                <a:cs typeface="Poppins"/>
                <a:sym typeface="Poppins"/>
              </a:rPr>
              <a:t>ANALYSIS AND RESULTS</a:t>
            </a:r>
          </a:p>
        </p:txBody>
      </p:sp>
      <p:sp>
        <p:nvSpPr>
          <p:cNvPr id="24" name="TextBox 24"/>
          <p:cNvSpPr txBox="1"/>
          <p:nvPr/>
        </p:nvSpPr>
        <p:spPr>
          <a:xfrm>
            <a:off x="7975005" y="6035058"/>
            <a:ext cx="1726283" cy="1013988"/>
          </a:xfrm>
          <a:prstGeom prst="rect">
            <a:avLst/>
          </a:prstGeom>
        </p:spPr>
        <p:txBody>
          <a:bodyPr lIns="0" tIns="0" rIns="0" bIns="0" rtlCol="0" anchor="t">
            <a:spAutoFit/>
          </a:bodyPr>
          <a:lstStyle/>
          <a:p>
            <a:pPr algn="ctr">
              <a:lnSpc>
                <a:spcPts val="7036"/>
              </a:lnSpc>
            </a:pPr>
            <a:r>
              <a:rPr lang="en-US" sz="7329" b="1" spc="-219">
                <a:solidFill>
                  <a:srgbClr val="F7B222"/>
                </a:solidFill>
                <a:latin typeface="Poppins Bold"/>
                <a:ea typeface="Poppins Bold"/>
                <a:cs typeface="Poppins Bold"/>
                <a:sym typeface="Poppins Bold"/>
              </a:rPr>
              <a:t>06</a:t>
            </a:r>
          </a:p>
        </p:txBody>
      </p:sp>
      <p:sp>
        <p:nvSpPr>
          <p:cNvPr id="25" name="TextBox 25"/>
          <p:cNvSpPr txBox="1"/>
          <p:nvPr/>
        </p:nvSpPr>
        <p:spPr>
          <a:xfrm>
            <a:off x="6313475" y="6925222"/>
            <a:ext cx="4961053" cy="425450"/>
          </a:xfrm>
          <a:prstGeom prst="rect">
            <a:avLst/>
          </a:prstGeom>
        </p:spPr>
        <p:txBody>
          <a:bodyPr lIns="0" tIns="0" rIns="0" bIns="0" rtlCol="0" anchor="t">
            <a:spAutoFit/>
          </a:bodyPr>
          <a:lstStyle/>
          <a:p>
            <a:pPr marL="0" lvl="0" indent="0" algn="ctr">
              <a:lnSpc>
                <a:spcPts val="3400"/>
              </a:lnSpc>
              <a:spcBef>
                <a:spcPct val="0"/>
              </a:spcBef>
            </a:pPr>
            <a:r>
              <a:rPr lang="en-US" sz="2000">
                <a:solidFill>
                  <a:srgbClr val="FFFFFF"/>
                </a:solidFill>
                <a:latin typeface="Poppins"/>
                <a:ea typeface="Poppins"/>
                <a:cs typeface="Poppins"/>
                <a:sym typeface="Poppins"/>
              </a:rPr>
              <a:t>INSIGHTS</a:t>
            </a:r>
          </a:p>
        </p:txBody>
      </p:sp>
      <p:sp>
        <p:nvSpPr>
          <p:cNvPr id="26" name="TextBox 26"/>
          <p:cNvSpPr txBox="1"/>
          <p:nvPr/>
        </p:nvSpPr>
        <p:spPr>
          <a:xfrm>
            <a:off x="10442180" y="6925222"/>
            <a:ext cx="4961053" cy="425450"/>
          </a:xfrm>
          <a:prstGeom prst="rect">
            <a:avLst/>
          </a:prstGeom>
        </p:spPr>
        <p:txBody>
          <a:bodyPr lIns="0" tIns="0" rIns="0" bIns="0" rtlCol="0" anchor="t">
            <a:spAutoFit/>
          </a:bodyPr>
          <a:lstStyle/>
          <a:p>
            <a:pPr marL="0" lvl="0" indent="0" algn="ctr">
              <a:lnSpc>
                <a:spcPts val="3400"/>
              </a:lnSpc>
              <a:spcBef>
                <a:spcPct val="0"/>
              </a:spcBef>
            </a:pPr>
            <a:r>
              <a:rPr lang="en-US" sz="2000">
                <a:solidFill>
                  <a:srgbClr val="FFFFFF"/>
                </a:solidFill>
                <a:latin typeface="Poppins"/>
                <a:ea typeface="Poppins"/>
                <a:cs typeface="Poppins"/>
                <a:sym typeface="Poppins"/>
              </a:rPr>
              <a:t>APPLICATIONS</a:t>
            </a:r>
          </a:p>
        </p:txBody>
      </p:sp>
      <p:sp>
        <p:nvSpPr>
          <p:cNvPr id="27" name="TextBox 27"/>
          <p:cNvSpPr txBox="1"/>
          <p:nvPr/>
        </p:nvSpPr>
        <p:spPr>
          <a:xfrm>
            <a:off x="12059565" y="6085025"/>
            <a:ext cx="1726283" cy="1013988"/>
          </a:xfrm>
          <a:prstGeom prst="rect">
            <a:avLst/>
          </a:prstGeom>
        </p:spPr>
        <p:txBody>
          <a:bodyPr lIns="0" tIns="0" rIns="0" bIns="0" rtlCol="0" anchor="t">
            <a:spAutoFit/>
          </a:bodyPr>
          <a:lstStyle/>
          <a:p>
            <a:pPr algn="ctr">
              <a:lnSpc>
                <a:spcPts val="7036"/>
              </a:lnSpc>
            </a:pPr>
            <a:r>
              <a:rPr lang="en-US" sz="7329" b="1" spc="-219">
                <a:solidFill>
                  <a:srgbClr val="F7B222"/>
                </a:solidFill>
                <a:latin typeface="Poppins Bold"/>
                <a:ea typeface="Poppins Bold"/>
                <a:cs typeface="Poppins Bold"/>
                <a:sym typeface="Poppins Bold"/>
              </a:rPr>
              <a:t>07</a:t>
            </a:r>
          </a:p>
        </p:txBody>
      </p:sp>
      <p:sp>
        <p:nvSpPr>
          <p:cNvPr id="28" name="TextBox 28"/>
          <p:cNvSpPr txBox="1"/>
          <p:nvPr/>
        </p:nvSpPr>
        <p:spPr>
          <a:xfrm>
            <a:off x="7975005" y="8302165"/>
            <a:ext cx="1726283" cy="1013988"/>
          </a:xfrm>
          <a:prstGeom prst="rect">
            <a:avLst/>
          </a:prstGeom>
        </p:spPr>
        <p:txBody>
          <a:bodyPr lIns="0" tIns="0" rIns="0" bIns="0" rtlCol="0" anchor="t">
            <a:spAutoFit/>
          </a:bodyPr>
          <a:lstStyle/>
          <a:p>
            <a:pPr algn="ctr">
              <a:lnSpc>
                <a:spcPts val="7036"/>
              </a:lnSpc>
            </a:pPr>
            <a:r>
              <a:rPr lang="en-US" sz="7329" b="1" spc="-219">
                <a:solidFill>
                  <a:srgbClr val="F7B222"/>
                </a:solidFill>
                <a:latin typeface="Poppins Bold"/>
                <a:ea typeface="Poppins Bold"/>
                <a:cs typeface="Poppins Bold"/>
                <a:sym typeface="Poppins Bold"/>
              </a:rPr>
              <a:t>08</a:t>
            </a:r>
          </a:p>
        </p:txBody>
      </p:sp>
      <p:sp>
        <p:nvSpPr>
          <p:cNvPr id="29" name="TextBox 29"/>
          <p:cNvSpPr txBox="1"/>
          <p:nvPr/>
        </p:nvSpPr>
        <p:spPr>
          <a:xfrm>
            <a:off x="6313475" y="9134475"/>
            <a:ext cx="4961053" cy="425450"/>
          </a:xfrm>
          <a:prstGeom prst="rect">
            <a:avLst/>
          </a:prstGeom>
        </p:spPr>
        <p:txBody>
          <a:bodyPr lIns="0" tIns="0" rIns="0" bIns="0" rtlCol="0" anchor="t">
            <a:spAutoFit/>
          </a:bodyPr>
          <a:lstStyle/>
          <a:p>
            <a:pPr marL="0" lvl="0" indent="0" algn="ctr">
              <a:lnSpc>
                <a:spcPts val="3400"/>
              </a:lnSpc>
              <a:spcBef>
                <a:spcPct val="0"/>
              </a:spcBef>
            </a:pPr>
            <a:r>
              <a:rPr lang="en-US" sz="2000">
                <a:solidFill>
                  <a:srgbClr val="FFFFFF"/>
                </a:solidFill>
                <a:latin typeface="Poppins"/>
                <a:ea typeface="Poppins"/>
                <a:cs typeface="Poppins"/>
                <a:sym typeface="Poppins"/>
              </a:rPr>
              <a:t>CONCLUSION</a:t>
            </a:r>
          </a:p>
        </p:txBody>
      </p:sp>
      <p:sp>
        <p:nvSpPr>
          <p:cNvPr id="30" name="TextBox 30"/>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9 SEPTEMBER 2024</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88210" y="-3553167"/>
            <a:ext cx="8696667" cy="8696667"/>
            <a:chOff x="0" y="0"/>
            <a:chExt cx="812800" cy="812800"/>
          </a:xfrm>
        </p:grpSpPr>
        <p:sp>
          <p:nvSpPr>
            <p:cNvPr id="3" name="Freeform 3"/>
            <p:cNvSpPr/>
            <p:nvPr/>
          </p:nvSpPr>
          <p:spPr>
            <a:xfrm>
              <a:off x="19543" y="19543"/>
              <a:ext cx="773714" cy="773714"/>
            </a:xfrm>
            <a:custGeom>
              <a:avLst/>
              <a:gdLst/>
              <a:ahLst/>
              <a:cxnLst/>
              <a:rect l="l" t="t" r="r" b="b"/>
              <a:pathLst>
                <a:path w="773714" h="773714">
                  <a:moveTo>
                    <a:pt x="420219" y="13819"/>
                  </a:moveTo>
                  <a:lnTo>
                    <a:pt x="759895" y="353495"/>
                  </a:lnTo>
                  <a:cubicBezTo>
                    <a:pt x="768743" y="362343"/>
                    <a:pt x="773714" y="374344"/>
                    <a:pt x="773714" y="386857"/>
                  </a:cubicBezTo>
                  <a:cubicBezTo>
                    <a:pt x="773714" y="399370"/>
                    <a:pt x="768743" y="411371"/>
                    <a:pt x="759895" y="420219"/>
                  </a:cubicBezTo>
                  <a:lnTo>
                    <a:pt x="420219" y="759895"/>
                  </a:lnTo>
                  <a:cubicBezTo>
                    <a:pt x="411371" y="768743"/>
                    <a:pt x="399370" y="773714"/>
                    <a:pt x="386857" y="773714"/>
                  </a:cubicBezTo>
                  <a:cubicBezTo>
                    <a:pt x="374344" y="773714"/>
                    <a:pt x="362343" y="768743"/>
                    <a:pt x="353495" y="759895"/>
                  </a:cubicBezTo>
                  <a:lnTo>
                    <a:pt x="13819" y="420219"/>
                  </a:lnTo>
                  <a:cubicBezTo>
                    <a:pt x="4971" y="411371"/>
                    <a:pt x="0" y="399370"/>
                    <a:pt x="0" y="386857"/>
                  </a:cubicBezTo>
                  <a:cubicBezTo>
                    <a:pt x="0" y="374344"/>
                    <a:pt x="4971" y="362343"/>
                    <a:pt x="13819" y="353495"/>
                  </a:cubicBezTo>
                  <a:lnTo>
                    <a:pt x="353495" y="13819"/>
                  </a:lnTo>
                  <a:cubicBezTo>
                    <a:pt x="362343" y="4971"/>
                    <a:pt x="374344" y="0"/>
                    <a:pt x="386857" y="0"/>
                  </a:cubicBezTo>
                  <a:cubicBezTo>
                    <a:pt x="399370" y="0"/>
                    <a:pt x="411371" y="4971"/>
                    <a:pt x="420219" y="13819"/>
                  </a:cubicBezTo>
                  <a:close/>
                </a:path>
              </a:pathLst>
            </a:custGeom>
            <a:solidFill>
              <a:srgbClr val="0A1E22"/>
            </a:solidFill>
          </p:spPr>
        </p:sp>
        <p:sp>
          <p:nvSpPr>
            <p:cNvPr id="4" name="TextBox 4"/>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964057" y="1155987"/>
            <a:ext cx="295243" cy="29524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grpSp>
        <p:nvGrpSpPr>
          <p:cNvPr id="8" name="Group 8"/>
          <p:cNvGrpSpPr/>
          <p:nvPr/>
        </p:nvGrpSpPr>
        <p:grpSpPr>
          <a:xfrm>
            <a:off x="13788210" y="1367749"/>
            <a:ext cx="4666037" cy="4666037"/>
            <a:chOff x="0" y="0"/>
            <a:chExt cx="812800" cy="812800"/>
          </a:xfrm>
        </p:grpSpPr>
        <p:sp>
          <p:nvSpPr>
            <p:cNvPr id="9" name="Freeform 9"/>
            <p:cNvSpPr/>
            <p:nvPr/>
          </p:nvSpPr>
          <p:spPr>
            <a:xfrm>
              <a:off x="27840" y="27840"/>
              <a:ext cx="757121" cy="757121"/>
            </a:xfrm>
            <a:custGeom>
              <a:avLst/>
              <a:gdLst/>
              <a:ahLst/>
              <a:cxnLst/>
              <a:rect l="l" t="t" r="r" b="b"/>
              <a:pathLst>
                <a:path w="757121" h="757121">
                  <a:moveTo>
                    <a:pt x="440742" y="34342"/>
                  </a:moveTo>
                  <a:lnTo>
                    <a:pt x="722778" y="316378"/>
                  </a:lnTo>
                  <a:cubicBezTo>
                    <a:pt x="757120" y="350720"/>
                    <a:pt x="757120" y="406400"/>
                    <a:pt x="722778" y="440742"/>
                  </a:cubicBezTo>
                  <a:lnTo>
                    <a:pt x="440742" y="722778"/>
                  </a:lnTo>
                  <a:cubicBezTo>
                    <a:pt x="406400" y="757120"/>
                    <a:pt x="350720" y="757120"/>
                    <a:pt x="316378" y="722778"/>
                  </a:cubicBezTo>
                  <a:lnTo>
                    <a:pt x="34342" y="440742"/>
                  </a:lnTo>
                  <a:cubicBezTo>
                    <a:pt x="0" y="406400"/>
                    <a:pt x="0" y="350720"/>
                    <a:pt x="34342" y="316378"/>
                  </a:cubicBezTo>
                  <a:lnTo>
                    <a:pt x="316378" y="34342"/>
                  </a:lnTo>
                  <a:cubicBezTo>
                    <a:pt x="350720" y="0"/>
                    <a:pt x="406400" y="0"/>
                    <a:pt x="440742" y="34342"/>
                  </a:cubicBezTo>
                  <a:close/>
                </a:path>
              </a:pathLst>
            </a:custGeom>
            <a:blipFill>
              <a:blip r:embed="rId2"/>
              <a:stretch>
                <a:fillRect l="-134885" t="-4922" r="-4922" b="-38962"/>
              </a:stretch>
            </a:blipFill>
            <a:ln w="142875" cap="rnd">
              <a:solidFill>
                <a:srgbClr val="F7B222"/>
              </a:solidFill>
              <a:prstDash val="solid"/>
              <a:round/>
            </a:ln>
          </p:spPr>
        </p:sp>
      </p:grpSp>
      <p:grpSp>
        <p:nvGrpSpPr>
          <p:cNvPr id="10" name="Group 10"/>
          <p:cNvGrpSpPr/>
          <p:nvPr/>
        </p:nvGrpSpPr>
        <p:grpSpPr>
          <a:xfrm>
            <a:off x="-2487359" y="9406314"/>
            <a:ext cx="8685990" cy="8685990"/>
            <a:chOff x="0" y="0"/>
            <a:chExt cx="812800" cy="812800"/>
          </a:xfrm>
        </p:grpSpPr>
        <p:sp>
          <p:nvSpPr>
            <p:cNvPr id="11" name="Freeform 11"/>
            <p:cNvSpPr/>
            <p:nvPr/>
          </p:nvSpPr>
          <p:spPr>
            <a:xfrm>
              <a:off x="19567" y="19567"/>
              <a:ext cx="773666" cy="773666"/>
            </a:xfrm>
            <a:custGeom>
              <a:avLst/>
              <a:gdLst/>
              <a:ahLst/>
              <a:cxnLst/>
              <a:rect l="l" t="t" r="r" b="b"/>
              <a:pathLst>
                <a:path w="773666" h="773666">
                  <a:moveTo>
                    <a:pt x="420236" y="13836"/>
                  </a:moveTo>
                  <a:lnTo>
                    <a:pt x="759830" y="353430"/>
                  </a:lnTo>
                  <a:cubicBezTo>
                    <a:pt x="768689" y="362289"/>
                    <a:pt x="773666" y="374304"/>
                    <a:pt x="773666" y="386833"/>
                  </a:cubicBezTo>
                  <a:cubicBezTo>
                    <a:pt x="773666" y="399362"/>
                    <a:pt x="768689" y="411377"/>
                    <a:pt x="759830" y="420236"/>
                  </a:cubicBezTo>
                  <a:lnTo>
                    <a:pt x="420236" y="759830"/>
                  </a:lnTo>
                  <a:cubicBezTo>
                    <a:pt x="411377" y="768689"/>
                    <a:pt x="399362" y="773666"/>
                    <a:pt x="386833" y="773666"/>
                  </a:cubicBezTo>
                  <a:cubicBezTo>
                    <a:pt x="374304" y="773666"/>
                    <a:pt x="362289" y="768689"/>
                    <a:pt x="353430" y="759830"/>
                  </a:cubicBezTo>
                  <a:lnTo>
                    <a:pt x="13836" y="420236"/>
                  </a:lnTo>
                  <a:cubicBezTo>
                    <a:pt x="4977" y="411377"/>
                    <a:pt x="0" y="399362"/>
                    <a:pt x="0" y="386833"/>
                  </a:cubicBezTo>
                  <a:cubicBezTo>
                    <a:pt x="0" y="374304"/>
                    <a:pt x="4977" y="362289"/>
                    <a:pt x="13836" y="353430"/>
                  </a:cubicBezTo>
                  <a:lnTo>
                    <a:pt x="353430" y="13836"/>
                  </a:lnTo>
                  <a:cubicBezTo>
                    <a:pt x="362289" y="4977"/>
                    <a:pt x="374304" y="0"/>
                    <a:pt x="386833" y="0"/>
                  </a:cubicBezTo>
                  <a:cubicBezTo>
                    <a:pt x="399362" y="0"/>
                    <a:pt x="411377" y="4977"/>
                    <a:pt x="420236" y="13836"/>
                  </a:cubicBezTo>
                  <a:close/>
                </a:path>
              </a:pathLst>
            </a:custGeom>
            <a:solidFill>
              <a:srgbClr val="0A1E22"/>
            </a:solidFill>
          </p:spPr>
        </p:sp>
        <p:sp>
          <p:nvSpPr>
            <p:cNvPr id="12" name="TextBox 12"/>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sp>
        <p:nvSpPr>
          <p:cNvPr id="13" name="Freeform 13"/>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3"/>
            <a:stretch>
              <a:fillRect l="-8103" r="-8103"/>
            </a:stretch>
          </a:blipFill>
        </p:spPr>
      </p:sp>
      <p:grpSp>
        <p:nvGrpSpPr>
          <p:cNvPr id="14" name="Group 14"/>
          <p:cNvGrpSpPr/>
          <p:nvPr/>
        </p:nvGrpSpPr>
        <p:grpSpPr>
          <a:xfrm>
            <a:off x="721330" y="9069853"/>
            <a:ext cx="8685990" cy="8685990"/>
            <a:chOff x="0" y="0"/>
            <a:chExt cx="812800" cy="812800"/>
          </a:xfrm>
        </p:grpSpPr>
        <p:sp>
          <p:nvSpPr>
            <p:cNvPr id="15" name="Freeform 15"/>
            <p:cNvSpPr/>
            <p:nvPr/>
          </p:nvSpPr>
          <p:spPr>
            <a:xfrm>
              <a:off x="19567" y="19567"/>
              <a:ext cx="773666" cy="773666"/>
            </a:xfrm>
            <a:custGeom>
              <a:avLst/>
              <a:gdLst/>
              <a:ahLst/>
              <a:cxnLst/>
              <a:rect l="l" t="t" r="r" b="b"/>
              <a:pathLst>
                <a:path w="773666" h="773666">
                  <a:moveTo>
                    <a:pt x="420236" y="13836"/>
                  </a:moveTo>
                  <a:lnTo>
                    <a:pt x="759830" y="353430"/>
                  </a:lnTo>
                  <a:cubicBezTo>
                    <a:pt x="768689" y="362289"/>
                    <a:pt x="773666" y="374304"/>
                    <a:pt x="773666" y="386833"/>
                  </a:cubicBezTo>
                  <a:cubicBezTo>
                    <a:pt x="773666" y="399362"/>
                    <a:pt x="768689" y="411377"/>
                    <a:pt x="759830" y="420236"/>
                  </a:cubicBezTo>
                  <a:lnTo>
                    <a:pt x="420236" y="759830"/>
                  </a:lnTo>
                  <a:cubicBezTo>
                    <a:pt x="411377" y="768689"/>
                    <a:pt x="399362" y="773666"/>
                    <a:pt x="386833" y="773666"/>
                  </a:cubicBezTo>
                  <a:cubicBezTo>
                    <a:pt x="374304" y="773666"/>
                    <a:pt x="362289" y="768689"/>
                    <a:pt x="353430" y="759830"/>
                  </a:cubicBezTo>
                  <a:lnTo>
                    <a:pt x="13836" y="420236"/>
                  </a:lnTo>
                  <a:cubicBezTo>
                    <a:pt x="4977" y="411377"/>
                    <a:pt x="0" y="399362"/>
                    <a:pt x="0" y="386833"/>
                  </a:cubicBezTo>
                  <a:cubicBezTo>
                    <a:pt x="0" y="374304"/>
                    <a:pt x="4977" y="362289"/>
                    <a:pt x="13836" y="353430"/>
                  </a:cubicBezTo>
                  <a:lnTo>
                    <a:pt x="353430" y="13836"/>
                  </a:lnTo>
                  <a:cubicBezTo>
                    <a:pt x="362289" y="4977"/>
                    <a:pt x="374304" y="0"/>
                    <a:pt x="386833" y="0"/>
                  </a:cubicBezTo>
                  <a:cubicBezTo>
                    <a:pt x="399362" y="0"/>
                    <a:pt x="411377" y="4977"/>
                    <a:pt x="420236" y="13836"/>
                  </a:cubicBezTo>
                  <a:close/>
                </a:path>
              </a:pathLst>
            </a:custGeom>
            <a:solidFill>
              <a:srgbClr val="0A1E22"/>
            </a:solidFill>
          </p:spPr>
        </p:sp>
        <p:sp>
          <p:nvSpPr>
            <p:cNvPr id="16" name="TextBox 16"/>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4801005" y="8440536"/>
            <a:ext cx="8685990" cy="8685990"/>
            <a:chOff x="0" y="0"/>
            <a:chExt cx="812800" cy="812800"/>
          </a:xfrm>
        </p:grpSpPr>
        <p:sp>
          <p:nvSpPr>
            <p:cNvPr id="18" name="Freeform 18"/>
            <p:cNvSpPr/>
            <p:nvPr/>
          </p:nvSpPr>
          <p:spPr>
            <a:xfrm>
              <a:off x="19567" y="19567"/>
              <a:ext cx="773666" cy="773666"/>
            </a:xfrm>
            <a:custGeom>
              <a:avLst/>
              <a:gdLst/>
              <a:ahLst/>
              <a:cxnLst/>
              <a:rect l="l" t="t" r="r" b="b"/>
              <a:pathLst>
                <a:path w="773666" h="773666">
                  <a:moveTo>
                    <a:pt x="420236" y="13836"/>
                  </a:moveTo>
                  <a:lnTo>
                    <a:pt x="759830" y="353430"/>
                  </a:lnTo>
                  <a:cubicBezTo>
                    <a:pt x="768689" y="362289"/>
                    <a:pt x="773666" y="374304"/>
                    <a:pt x="773666" y="386833"/>
                  </a:cubicBezTo>
                  <a:cubicBezTo>
                    <a:pt x="773666" y="399362"/>
                    <a:pt x="768689" y="411377"/>
                    <a:pt x="759830" y="420236"/>
                  </a:cubicBezTo>
                  <a:lnTo>
                    <a:pt x="420236" y="759830"/>
                  </a:lnTo>
                  <a:cubicBezTo>
                    <a:pt x="411377" y="768689"/>
                    <a:pt x="399362" y="773666"/>
                    <a:pt x="386833" y="773666"/>
                  </a:cubicBezTo>
                  <a:cubicBezTo>
                    <a:pt x="374304" y="773666"/>
                    <a:pt x="362289" y="768689"/>
                    <a:pt x="353430" y="759830"/>
                  </a:cubicBezTo>
                  <a:lnTo>
                    <a:pt x="13836" y="420236"/>
                  </a:lnTo>
                  <a:cubicBezTo>
                    <a:pt x="4977" y="411377"/>
                    <a:pt x="0" y="399362"/>
                    <a:pt x="0" y="386833"/>
                  </a:cubicBezTo>
                  <a:cubicBezTo>
                    <a:pt x="0" y="374304"/>
                    <a:pt x="4977" y="362289"/>
                    <a:pt x="13836" y="353430"/>
                  </a:cubicBezTo>
                  <a:lnTo>
                    <a:pt x="353430" y="13836"/>
                  </a:lnTo>
                  <a:cubicBezTo>
                    <a:pt x="362289" y="4977"/>
                    <a:pt x="374304" y="0"/>
                    <a:pt x="386833" y="0"/>
                  </a:cubicBezTo>
                  <a:cubicBezTo>
                    <a:pt x="399362" y="0"/>
                    <a:pt x="411377" y="4977"/>
                    <a:pt x="420236" y="13836"/>
                  </a:cubicBezTo>
                  <a:close/>
                </a:path>
              </a:pathLst>
            </a:custGeom>
            <a:solidFill>
              <a:srgbClr val="0A1E22"/>
            </a:solidFill>
          </p:spPr>
        </p:sp>
        <p:sp>
          <p:nvSpPr>
            <p:cNvPr id="19" name="TextBox 19"/>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sp>
        <p:nvSpPr>
          <p:cNvPr id="20" name="TextBox 20"/>
          <p:cNvSpPr txBox="1"/>
          <p:nvPr/>
        </p:nvSpPr>
        <p:spPr>
          <a:xfrm>
            <a:off x="1855636" y="2019282"/>
            <a:ext cx="7551684" cy="1016769"/>
          </a:xfrm>
          <a:prstGeom prst="rect">
            <a:avLst/>
          </a:prstGeom>
        </p:spPr>
        <p:txBody>
          <a:bodyPr lIns="0" tIns="0" rIns="0" bIns="0" rtlCol="0" anchor="t">
            <a:spAutoFit/>
          </a:bodyPr>
          <a:lstStyle/>
          <a:p>
            <a:pPr algn="l">
              <a:lnSpc>
                <a:spcPts val="7036"/>
              </a:lnSpc>
            </a:pPr>
            <a:r>
              <a:rPr lang="en-US" sz="7329" b="1" spc="-219">
                <a:solidFill>
                  <a:srgbClr val="0A1E22"/>
                </a:solidFill>
                <a:latin typeface="Poppins Bold"/>
                <a:ea typeface="Poppins Bold"/>
                <a:cs typeface="Poppins Bold"/>
                <a:sym typeface="Poppins Bold"/>
              </a:rPr>
              <a:t>INTRODUCTION</a:t>
            </a:r>
          </a:p>
        </p:txBody>
      </p:sp>
      <p:sp>
        <p:nvSpPr>
          <p:cNvPr id="21" name="TextBox 21"/>
          <p:cNvSpPr txBox="1"/>
          <p:nvPr/>
        </p:nvSpPr>
        <p:spPr>
          <a:xfrm>
            <a:off x="139769" y="3207501"/>
            <a:ext cx="13769656" cy="2784475"/>
          </a:xfrm>
          <a:prstGeom prst="rect">
            <a:avLst/>
          </a:prstGeom>
        </p:spPr>
        <p:txBody>
          <a:bodyPr lIns="0" tIns="0" rIns="0" bIns="0" rtlCol="0" anchor="t">
            <a:spAutoFit/>
          </a:bodyPr>
          <a:lstStyle/>
          <a:p>
            <a:pPr marL="0" lvl="0" indent="0" algn="just">
              <a:lnSpc>
                <a:spcPts val="3739"/>
              </a:lnSpc>
              <a:spcBef>
                <a:spcPct val="0"/>
              </a:spcBef>
            </a:pPr>
            <a:r>
              <a:rPr lang="en-US" sz="2199">
                <a:solidFill>
                  <a:srgbClr val="0A1E22"/>
                </a:solidFill>
                <a:latin typeface="Poppins"/>
                <a:ea typeface="Poppins"/>
                <a:cs typeface="Poppins"/>
                <a:sym typeface="Poppins"/>
              </a:rPr>
              <a:t>In today's competitive market, optimizing advertising spend is crucial for maximizing sales and ensuring effective resource allocation. This project focuses on analyzing the impact of advertising expenditures across three key mediums—TV, Radio, and Newspaper—on product sales. Utilizing a multiple linear regression model, we aim to understand the relationship between advertising investments and sales performance, enabling data-driven decisions for more effective marketing strategies.</a:t>
            </a:r>
          </a:p>
        </p:txBody>
      </p:sp>
      <p:sp>
        <p:nvSpPr>
          <p:cNvPr id="22" name="TextBox 22"/>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000000"/>
                </a:solidFill>
                <a:latin typeface="Poppins Bold"/>
                <a:ea typeface="Poppins Bold"/>
                <a:cs typeface="Poppins Bold"/>
                <a:sym typeface="Poppins Bold"/>
              </a:rPr>
              <a:t>FINLATICS</a:t>
            </a:r>
          </a:p>
          <a:p>
            <a:pPr algn="l">
              <a:lnSpc>
                <a:spcPts val="768"/>
              </a:lnSpc>
            </a:pPr>
            <a:r>
              <a:rPr lang="en-US" sz="800" b="1">
                <a:solidFill>
                  <a:srgbClr val="000000"/>
                </a:solidFill>
                <a:latin typeface="Poppins Bold"/>
                <a:ea typeface="Poppins Bold"/>
                <a:cs typeface="Poppins Bold"/>
                <a:sym typeface="Poppins Bold"/>
              </a:rPr>
              <a:t>ENABLING LEARNING AND INSIGHTS</a:t>
            </a:r>
          </a:p>
        </p:txBody>
      </p:sp>
      <p:sp>
        <p:nvSpPr>
          <p:cNvPr id="23" name="TextBox 23"/>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9 SEPTEMBER 2024</a:t>
            </a:r>
          </a:p>
        </p:txBody>
      </p:sp>
      <p:sp>
        <p:nvSpPr>
          <p:cNvPr id="24" name="TextBox 24"/>
          <p:cNvSpPr txBox="1"/>
          <p:nvPr/>
        </p:nvSpPr>
        <p:spPr>
          <a:xfrm>
            <a:off x="139769" y="6581891"/>
            <a:ext cx="12796970" cy="1563370"/>
          </a:xfrm>
          <a:prstGeom prst="rect">
            <a:avLst/>
          </a:prstGeom>
        </p:spPr>
        <p:txBody>
          <a:bodyPr lIns="0" tIns="0" rIns="0" bIns="0" rtlCol="0" anchor="t">
            <a:spAutoFit/>
          </a:bodyPr>
          <a:lstStyle/>
          <a:p>
            <a:pPr algn="l">
              <a:lnSpc>
                <a:spcPts val="3079"/>
              </a:lnSpc>
            </a:pPr>
            <a:r>
              <a:rPr lang="en-US" sz="2199">
                <a:solidFill>
                  <a:srgbClr val="000000"/>
                </a:solidFill>
                <a:latin typeface="Poppins"/>
                <a:ea typeface="Poppins"/>
                <a:cs typeface="Poppins"/>
                <a:sym typeface="Poppins"/>
              </a:rPr>
              <a:t>Through this analysis, we explore:</a:t>
            </a:r>
          </a:p>
          <a:p>
            <a:pPr marL="474978" lvl="1" indent="-237489" algn="l">
              <a:lnSpc>
                <a:spcPts val="3079"/>
              </a:lnSpc>
              <a:buFont typeface="Arial"/>
              <a:buChar char="•"/>
            </a:pPr>
            <a:r>
              <a:rPr lang="en-US" sz="2199">
                <a:solidFill>
                  <a:srgbClr val="000000"/>
                </a:solidFill>
                <a:latin typeface="Poppins"/>
                <a:ea typeface="Poppins"/>
                <a:cs typeface="Poppins"/>
                <a:sym typeface="Poppins"/>
              </a:rPr>
              <a:t>The individual and combined effects of TV, Radio, and Newspaper advertising on sales.</a:t>
            </a:r>
          </a:p>
          <a:p>
            <a:pPr marL="474978" lvl="1" indent="-237489" algn="l">
              <a:lnSpc>
                <a:spcPts val="3079"/>
              </a:lnSpc>
              <a:buFont typeface="Arial"/>
              <a:buChar char="•"/>
            </a:pPr>
            <a:r>
              <a:rPr lang="en-US" sz="2199">
                <a:solidFill>
                  <a:srgbClr val="000000"/>
                </a:solidFill>
                <a:latin typeface="Poppins"/>
                <a:ea typeface="Poppins"/>
                <a:cs typeface="Poppins"/>
                <a:sym typeface="Poppins"/>
              </a:rPr>
              <a:t>How businesses can use predictive modeling to optimize advertising budgets.</a:t>
            </a:r>
          </a:p>
          <a:p>
            <a:pPr marL="474978" lvl="1" indent="-237489" algn="l">
              <a:lnSpc>
                <a:spcPts val="3079"/>
              </a:lnSpc>
              <a:buFont typeface="Arial"/>
              <a:buChar char="•"/>
            </a:pPr>
            <a:r>
              <a:rPr lang="en-US" sz="2199">
                <a:solidFill>
                  <a:srgbClr val="000000"/>
                </a:solidFill>
                <a:latin typeface="Poppins"/>
                <a:ea typeface="Poppins"/>
                <a:cs typeface="Poppins"/>
                <a:sym typeface="Poppins"/>
              </a:rPr>
              <a:t>Insights that can lead to increased return on investment (ROI) for marketing campaigns.</a:t>
            </a:r>
          </a:p>
        </p:txBody>
      </p:sp>
      <p:grpSp>
        <p:nvGrpSpPr>
          <p:cNvPr id="25" name="Group 25"/>
          <p:cNvGrpSpPr/>
          <p:nvPr/>
        </p:nvGrpSpPr>
        <p:grpSpPr>
          <a:xfrm>
            <a:off x="11580970" y="5806958"/>
            <a:ext cx="9426062" cy="9426062"/>
            <a:chOff x="0" y="0"/>
            <a:chExt cx="812800" cy="812800"/>
          </a:xfrm>
        </p:grpSpPr>
        <p:sp>
          <p:nvSpPr>
            <p:cNvPr id="26" name="Freeform 26"/>
            <p:cNvSpPr/>
            <p:nvPr/>
          </p:nvSpPr>
          <p:spPr>
            <a:xfrm>
              <a:off x="13781" y="13781"/>
              <a:ext cx="785238" cy="785238"/>
            </a:xfrm>
            <a:custGeom>
              <a:avLst/>
              <a:gdLst/>
              <a:ahLst/>
              <a:cxnLst/>
              <a:rect l="l" t="t" r="r" b="b"/>
              <a:pathLst>
                <a:path w="785238" h="785238">
                  <a:moveTo>
                    <a:pt x="423400" y="17000"/>
                  </a:moveTo>
                  <a:lnTo>
                    <a:pt x="768238" y="361838"/>
                  </a:lnTo>
                  <a:cubicBezTo>
                    <a:pt x="785238" y="378838"/>
                    <a:pt x="785238" y="406400"/>
                    <a:pt x="768238" y="423400"/>
                  </a:cubicBezTo>
                  <a:lnTo>
                    <a:pt x="423400" y="768238"/>
                  </a:lnTo>
                  <a:cubicBezTo>
                    <a:pt x="406400" y="785238"/>
                    <a:pt x="378838" y="785238"/>
                    <a:pt x="361838" y="768238"/>
                  </a:cubicBezTo>
                  <a:lnTo>
                    <a:pt x="17000" y="423400"/>
                  </a:lnTo>
                  <a:cubicBezTo>
                    <a:pt x="0" y="406400"/>
                    <a:pt x="0" y="378838"/>
                    <a:pt x="17000" y="361838"/>
                  </a:cubicBezTo>
                  <a:lnTo>
                    <a:pt x="361838" y="17000"/>
                  </a:lnTo>
                  <a:cubicBezTo>
                    <a:pt x="378838" y="0"/>
                    <a:pt x="406400" y="0"/>
                    <a:pt x="423400" y="17000"/>
                  </a:cubicBezTo>
                  <a:close/>
                </a:path>
              </a:pathLst>
            </a:custGeom>
            <a:solidFill>
              <a:srgbClr val="0A1E22"/>
            </a:solidFill>
          </p:spPr>
        </p:sp>
        <p:sp>
          <p:nvSpPr>
            <p:cNvPr id="27" name="TextBox 27"/>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sp>
        <p:nvSpPr>
          <p:cNvPr id="28" name="TextBox 28"/>
          <p:cNvSpPr txBox="1"/>
          <p:nvPr/>
        </p:nvSpPr>
        <p:spPr>
          <a:xfrm>
            <a:off x="14360152" y="7629240"/>
            <a:ext cx="3721962" cy="247332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By leveraging historical data, this project provides actionable insights for companies to strategically allocate their advertising resources to achieve optimal sales outcomes.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38634" y="-6166940"/>
            <a:ext cx="14289717" cy="14482690"/>
            <a:chOff x="0" y="0"/>
            <a:chExt cx="812800" cy="823776"/>
          </a:xfrm>
        </p:grpSpPr>
        <p:sp>
          <p:nvSpPr>
            <p:cNvPr id="3" name="Freeform 3"/>
            <p:cNvSpPr/>
            <p:nvPr/>
          </p:nvSpPr>
          <p:spPr>
            <a:xfrm>
              <a:off x="8986" y="12007"/>
              <a:ext cx="794828" cy="799763"/>
            </a:xfrm>
            <a:custGeom>
              <a:avLst/>
              <a:gdLst/>
              <a:ahLst/>
              <a:cxnLst/>
              <a:rect l="l" t="t" r="r" b="b"/>
              <a:pathLst>
                <a:path w="794828" h="799763">
                  <a:moveTo>
                    <a:pt x="417582" y="8433"/>
                  </a:moveTo>
                  <a:lnTo>
                    <a:pt x="783646" y="379441"/>
                  </a:lnTo>
                  <a:cubicBezTo>
                    <a:pt x="794828" y="390774"/>
                    <a:pt x="794828" y="408988"/>
                    <a:pt x="783646" y="420321"/>
                  </a:cubicBezTo>
                  <a:lnTo>
                    <a:pt x="417582" y="791329"/>
                  </a:lnTo>
                  <a:cubicBezTo>
                    <a:pt x="412258" y="796725"/>
                    <a:pt x="404994" y="799762"/>
                    <a:pt x="397414" y="799762"/>
                  </a:cubicBezTo>
                  <a:cubicBezTo>
                    <a:pt x="389834" y="799762"/>
                    <a:pt x="382570" y="796725"/>
                    <a:pt x="377246" y="791329"/>
                  </a:cubicBezTo>
                  <a:lnTo>
                    <a:pt x="11182" y="420321"/>
                  </a:lnTo>
                  <a:cubicBezTo>
                    <a:pt x="0" y="408988"/>
                    <a:pt x="0" y="390774"/>
                    <a:pt x="11182" y="379441"/>
                  </a:cubicBezTo>
                  <a:lnTo>
                    <a:pt x="377246" y="8433"/>
                  </a:lnTo>
                  <a:cubicBezTo>
                    <a:pt x="382570" y="3037"/>
                    <a:pt x="389834" y="0"/>
                    <a:pt x="397414" y="0"/>
                  </a:cubicBezTo>
                  <a:cubicBezTo>
                    <a:pt x="404994" y="0"/>
                    <a:pt x="412258" y="3037"/>
                    <a:pt x="417582" y="8433"/>
                  </a:cubicBezTo>
                  <a:close/>
                </a:path>
              </a:pathLst>
            </a:custGeom>
            <a:solidFill>
              <a:srgbClr val="0A1E22"/>
            </a:solidFill>
          </p:spPr>
        </p:sp>
        <p:sp>
          <p:nvSpPr>
            <p:cNvPr id="4" name="TextBox 4"/>
            <p:cNvSpPr txBox="1"/>
            <p:nvPr/>
          </p:nvSpPr>
          <p:spPr>
            <a:xfrm>
              <a:off x="139700" y="84437"/>
              <a:ext cx="533400" cy="597753"/>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964057" y="1155987"/>
            <a:ext cx="295243" cy="29524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grpSp>
        <p:nvGrpSpPr>
          <p:cNvPr id="8" name="Group 8"/>
          <p:cNvGrpSpPr/>
          <p:nvPr/>
        </p:nvGrpSpPr>
        <p:grpSpPr>
          <a:xfrm>
            <a:off x="10814612" y="3527478"/>
            <a:ext cx="6149445" cy="423356"/>
            <a:chOff x="0" y="0"/>
            <a:chExt cx="1619607" cy="111501"/>
          </a:xfrm>
        </p:grpSpPr>
        <p:sp>
          <p:nvSpPr>
            <p:cNvPr id="9" name="Freeform 9"/>
            <p:cNvSpPr/>
            <p:nvPr/>
          </p:nvSpPr>
          <p:spPr>
            <a:xfrm>
              <a:off x="0" y="0"/>
              <a:ext cx="1619607" cy="111501"/>
            </a:xfrm>
            <a:custGeom>
              <a:avLst/>
              <a:gdLst/>
              <a:ahLst/>
              <a:cxnLst/>
              <a:rect l="l" t="t" r="r" b="b"/>
              <a:pathLst>
                <a:path w="1619607" h="111501">
                  <a:moveTo>
                    <a:pt x="55751" y="0"/>
                  </a:moveTo>
                  <a:lnTo>
                    <a:pt x="1563856" y="0"/>
                  </a:lnTo>
                  <a:cubicBezTo>
                    <a:pt x="1578642" y="0"/>
                    <a:pt x="1592823" y="5874"/>
                    <a:pt x="1603278" y="16329"/>
                  </a:cubicBezTo>
                  <a:cubicBezTo>
                    <a:pt x="1613733" y="26784"/>
                    <a:pt x="1619607" y="40965"/>
                    <a:pt x="1619607" y="55751"/>
                  </a:cubicBezTo>
                  <a:lnTo>
                    <a:pt x="1619607" y="55751"/>
                  </a:lnTo>
                  <a:cubicBezTo>
                    <a:pt x="1619607" y="86541"/>
                    <a:pt x="1594647" y="111501"/>
                    <a:pt x="1563856" y="111501"/>
                  </a:cubicBezTo>
                  <a:lnTo>
                    <a:pt x="55751" y="111501"/>
                  </a:lnTo>
                  <a:cubicBezTo>
                    <a:pt x="24960" y="111501"/>
                    <a:pt x="0" y="86541"/>
                    <a:pt x="0" y="55751"/>
                  </a:cubicBezTo>
                  <a:lnTo>
                    <a:pt x="0" y="55751"/>
                  </a:lnTo>
                  <a:cubicBezTo>
                    <a:pt x="0" y="24960"/>
                    <a:pt x="24960" y="0"/>
                    <a:pt x="55751" y="0"/>
                  </a:cubicBezTo>
                  <a:close/>
                </a:path>
              </a:pathLst>
            </a:custGeom>
            <a:solidFill>
              <a:srgbClr val="F7B222"/>
            </a:solidFill>
          </p:spPr>
        </p:sp>
        <p:sp>
          <p:nvSpPr>
            <p:cNvPr id="10" name="TextBox 10"/>
            <p:cNvSpPr txBox="1"/>
            <p:nvPr/>
          </p:nvSpPr>
          <p:spPr>
            <a:xfrm>
              <a:off x="0" y="-123825"/>
              <a:ext cx="1619607" cy="235326"/>
            </a:xfrm>
            <a:prstGeom prst="rect">
              <a:avLst/>
            </a:prstGeom>
          </p:spPr>
          <p:txBody>
            <a:bodyPr lIns="50800" tIns="50800" rIns="50800" bIns="50800" rtlCol="0" anchor="ctr"/>
            <a:lstStyle/>
            <a:p>
              <a:pPr algn="ctr">
                <a:lnSpc>
                  <a:spcPts val="3910"/>
                </a:lnSpc>
              </a:pPr>
              <a:endParaRPr/>
            </a:p>
          </p:txBody>
        </p:sp>
      </p:grpSp>
      <p:grpSp>
        <p:nvGrpSpPr>
          <p:cNvPr id="11" name="Group 11"/>
          <p:cNvGrpSpPr/>
          <p:nvPr/>
        </p:nvGrpSpPr>
        <p:grpSpPr>
          <a:xfrm>
            <a:off x="4535233" y="1847811"/>
            <a:ext cx="5422267" cy="5422267"/>
            <a:chOff x="0" y="0"/>
            <a:chExt cx="812800" cy="812800"/>
          </a:xfrm>
        </p:grpSpPr>
        <p:sp>
          <p:nvSpPr>
            <p:cNvPr id="12" name="Freeform 12"/>
            <p:cNvSpPr/>
            <p:nvPr/>
          </p:nvSpPr>
          <p:spPr>
            <a:xfrm rot="-18000">
              <a:off x="23837" y="23837"/>
              <a:ext cx="765127" cy="765127"/>
            </a:xfrm>
            <a:custGeom>
              <a:avLst/>
              <a:gdLst/>
              <a:ahLst/>
              <a:cxnLst/>
              <a:rect l="l" t="t" r="r" b="b"/>
              <a:pathLst>
                <a:path w="765127" h="765127">
                  <a:moveTo>
                    <a:pt x="437919" y="29957"/>
                  </a:moveTo>
                  <a:lnTo>
                    <a:pt x="735729" y="330902"/>
                  </a:lnTo>
                  <a:cubicBezTo>
                    <a:pt x="765126" y="360609"/>
                    <a:pt x="764875" y="408522"/>
                    <a:pt x="735169" y="437919"/>
                  </a:cubicBezTo>
                  <a:lnTo>
                    <a:pt x="434224" y="735729"/>
                  </a:lnTo>
                  <a:cubicBezTo>
                    <a:pt x="404517" y="765126"/>
                    <a:pt x="356604" y="764875"/>
                    <a:pt x="327207" y="735169"/>
                  </a:cubicBezTo>
                  <a:lnTo>
                    <a:pt x="29397" y="434224"/>
                  </a:lnTo>
                  <a:cubicBezTo>
                    <a:pt x="0" y="404517"/>
                    <a:pt x="251" y="356604"/>
                    <a:pt x="29957" y="327207"/>
                  </a:cubicBezTo>
                  <a:lnTo>
                    <a:pt x="330902" y="29397"/>
                  </a:lnTo>
                  <a:cubicBezTo>
                    <a:pt x="360609" y="0"/>
                    <a:pt x="408522" y="251"/>
                    <a:pt x="437919" y="29957"/>
                  </a:cubicBezTo>
                  <a:close/>
                </a:path>
              </a:pathLst>
            </a:custGeom>
            <a:blipFill>
              <a:blip r:embed="rId2"/>
              <a:stretch>
                <a:fillRect l="-36451" t="-4178" r="-4178" b="-50205"/>
              </a:stretch>
            </a:blipFill>
            <a:ln w="142875" cap="rnd">
              <a:solidFill>
                <a:srgbClr val="F7B222"/>
              </a:solidFill>
              <a:prstDash val="solid"/>
              <a:round/>
            </a:ln>
          </p:spPr>
        </p:sp>
      </p:grpSp>
      <p:grpSp>
        <p:nvGrpSpPr>
          <p:cNvPr id="13" name="Group 13"/>
          <p:cNvGrpSpPr/>
          <p:nvPr/>
        </p:nvGrpSpPr>
        <p:grpSpPr>
          <a:xfrm>
            <a:off x="511257" y="3950835"/>
            <a:ext cx="5422267" cy="5422267"/>
            <a:chOff x="0" y="0"/>
            <a:chExt cx="812800" cy="812800"/>
          </a:xfrm>
        </p:grpSpPr>
        <p:sp>
          <p:nvSpPr>
            <p:cNvPr id="14" name="Freeform 14"/>
            <p:cNvSpPr/>
            <p:nvPr/>
          </p:nvSpPr>
          <p:spPr>
            <a:xfrm>
              <a:off x="23957" y="23957"/>
              <a:ext cx="764886" cy="764886"/>
            </a:xfrm>
            <a:custGeom>
              <a:avLst/>
              <a:gdLst/>
              <a:ahLst/>
              <a:cxnLst/>
              <a:rect l="l" t="t" r="r" b="b"/>
              <a:pathLst>
                <a:path w="764886" h="764886">
                  <a:moveTo>
                    <a:pt x="435952" y="29552"/>
                  </a:moveTo>
                  <a:lnTo>
                    <a:pt x="735334" y="328934"/>
                  </a:lnTo>
                  <a:cubicBezTo>
                    <a:pt x="764886" y="358486"/>
                    <a:pt x="764886" y="406400"/>
                    <a:pt x="735334" y="435952"/>
                  </a:cubicBezTo>
                  <a:lnTo>
                    <a:pt x="435952" y="735334"/>
                  </a:lnTo>
                  <a:cubicBezTo>
                    <a:pt x="406400" y="764886"/>
                    <a:pt x="358486" y="764886"/>
                    <a:pt x="328934" y="735334"/>
                  </a:cubicBezTo>
                  <a:lnTo>
                    <a:pt x="29552" y="435952"/>
                  </a:lnTo>
                  <a:cubicBezTo>
                    <a:pt x="0" y="406400"/>
                    <a:pt x="0" y="358486"/>
                    <a:pt x="29552" y="328934"/>
                  </a:cubicBezTo>
                  <a:lnTo>
                    <a:pt x="328934" y="29552"/>
                  </a:lnTo>
                  <a:cubicBezTo>
                    <a:pt x="358486" y="0"/>
                    <a:pt x="406400" y="0"/>
                    <a:pt x="435952" y="29552"/>
                  </a:cubicBezTo>
                  <a:close/>
                </a:path>
              </a:pathLst>
            </a:custGeom>
            <a:blipFill>
              <a:blip r:embed="rId2"/>
              <a:stretch>
                <a:fillRect t="-4890" r="-54418" b="-64630"/>
              </a:stretch>
            </a:blipFill>
            <a:ln w="142875" cap="rnd">
              <a:solidFill>
                <a:srgbClr val="F7B222"/>
              </a:solidFill>
              <a:prstDash val="solid"/>
              <a:round/>
            </a:ln>
          </p:spPr>
        </p:sp>
      </p:grpSp>
      <p:sp>
        <p:nvSpPr>
          <p:cNvPr id="15" name="TextBox 15"/>
          <p:cNvSpPr txBox="1"/>
          <p:nvPr/>
        </p:nvSpPr>
        <p:spPr>
          <a:xfrm>
            <a:off x="10716387" y="1943061"/>
            <a:ext cx="6021657" cy="1013988"/>
          </a:xfrm>
          <a:prstGeom prst="rect">
            <a:avLst/>
          </a:prstGeom>
        </p:spPr>
        <p:txBody>
          <a:bodyPr lIns="0" tIns="0" rIns="0" bIns="0" rtlCol="0" anchor="t">
            <a:spAutoFit/>
          </a:bodyPr>
          <a:lstStyle/>
          <a:p>
            <a:pPr algn="ctr">
              <a:lnSpc>
                <a:spcPts val="7036"/>
              </a:lnSpc>
            </a:pPr>
            <a:r>
              <a:rPr lang="en-US" sz="7329" b="1" spc="-219">
                <a:solidFill>
                  <a:srgbClr val="0A1E22"/>
                </a:solidFill>
                <a:latin typeface="Poppins Bold"/>
                <a:ea typeface="Poppins Bold"/>
                <a:cs typeface="Poppins Bold"/>
                <a:sym typeface="Poppins Bold"/>
              </a:rPr>
              <a:t>OBJECTIVES</a:t>
            </a:r>
          </a:p>
        </p:txBody>
      </p:sp>
      <p:sp>
        <p:nvSpPr>
          <p:cNvPr id="16" name="TextBox 16"/>
          <p:cNvSpPr txBox="1"/>
          <p:nvPr/>
        </p:nvSpPr>
        <p:spPr>
          <a:xfrm>
            <a:off x="10226993" y="4021138"/>
            <a:ext cx="6884686" cy="1323975"/>
          </a:xfrm>
          <a:prstGeom prst="rect">
            <a:avLst/>
          </a:prstGeom>
        </p:spPr>
        <p:txBody>
          <a:bodyPr lIns="0" tIns="0" rIns="0" bIns="0" rtlCol="0" anchor="t">
            <a:spAutoFit/>
          </a:bodyPr>
          <a:lstStyle/>
          <a:p>
            <a:pPr algn="ctr">
              <a:lnSpc>
                <a:spcPts val="3569"/>
              </a:lnSpc>
            </a:pPr>
            <a:r>
              <a:rPr lang="en-US" sz="2100">
                <a:solidFill>
                  <a:srgbClr val="0A1E22"/>
                </a:solidFill>
                <a:latin typeface="Poppins"/>
                <a:ea typeface="Poppins"/>
                <a:cs typeface="Poppins"/>
                <a:sym typeface="Poppins"/>
              </a:rPr>
              <a:t>Assess how TV, Radio, and Newspaper advertising expenditures affect product sales individually and collectively.</a:t>
            </a:r>
          </a:p>
        </p:txBody>
      </p:sp>
      <p:sp>
        <p:nvSpPr>
          <p:cNvPr id="17" name="TextBox 17"/>
          <p:cNvSpPr txBox="1"/>
          <p:nvPr/>
        </p:nvSpPr>
        <p:spPr>
          <a:xfrm>
            <a:off x="10651083" y="3614932"/>
            <a:ext cx="6460595" cy="267499"/>
          </a:xfrm>
          <a:prstGeom prst="rect">
            <a:avLst/>
          </a:prstGeom>
        </p:spPr>
        <p:txBody>
          <a:bodyPr lIns="0" tIns="0" rIns="0" bIns="0" rtlCol="0" anchor="t">
            <a:spAutoFit/>
          </a:bodyPr>
          <a:lstStyle/>
          <a:p>
            <a:pPr algn="ctr">
              <a:lnSpc>
                <a:spcPts val="1825"/>
              </a:lnSpc>
            </a:pPr>
            <a:r>
              <a:rPr lang="en-US" sz="1901" b="1">
                <a:solidFill>
                  <a:srgbClr val="0A1E22"/>
                </a:solidFill>
                <a:latin typeface="Poppins Bold"/>
                <a:ea typeface="Poppins Bold"/>
                <a:cs typeface="Poppins Bold"/>
                <a:sym typeface="Poppins Bold"/>
              </a:rPr>
              <a:t>ANALYZE THE IMPACT OF ADVERTISING CHANNELS</a:t>
            </a:r>
          </a:p>
        </p:txBody>
      </p:sp>
      <p:grpSp>
        <p:nvGrpSpPr>
          <p:cNvPr id="18" name="Group 18"/>
          <p:cNvGrpSpPr/>
          <p:nvPr/>
        </p:nvGrpSpPr>
        <p:grpSpPr>
          <a:xfrm>
            <a:off x="11695082" y="5727617"/>
            <a:ext cx="4365290" cy="423356"/>
            <a:chOff x="0" y="0"/>
            <a:chExt cx="1149706" cy="111501"/>
          </a:xfrm>
        </p:grpSpPr>
        <p:sp>
          <p:nvSpPr>
            <p:cNvPr id="19" name="Freeform 19"/>
            <p:cNvSpPr/>
            <p:nvPr/>
          </p:nvSpPr>
          <p:spPr>
            <a:xfrm>
              <a:off x="0" y="0"/>
              <a:ext cx="1149706" cy="111501"/>
            </a:xfrm>
            <a:custGeom>
              <a:avLst/>
              <a:gdLst/>
              <a:ahLst/>
              <a:cxnLst/>
              <a:rect l="l" t="t" r="r" b="b"/>
              <a:pathLst>
                <a:path w="1149706" h="111501">
                  <a:moveTo>
                    <a:pt x="55751" y="0"/>
                  </a:moveTo>
                  <a:lnTo>
                    <a:pt x="1093955" y="0"/>
                  </a:lnTo>
                  <a:cubicBezTo>
                    <a:pt x="1108741" y="0"/>
                    <a:pt x="1122922" y="5874"/>
                    <a:pt x="1133377" y="16329"/>
                  </a:cubicBezTo>
                  <a:cubicBezTo>
                    <a:pt x="1143832" y="26784"/>
                    <a:pt x="1149706" y="40965"/>
                    <a:pt x="1149706" y="55751"/>
                  </a:cubicBezTo>
                  <a:lnTo>
                    <a:pt x="1149706" y="55751"/>
                  </a:lnTo>
                  <a:cubicBezTo>
                    <a:pt x="1149706" y="86541"/>
                    <a:pt x="1124745" y="111501"/>
                    <a:pt x="1093955" y="111501"/>
                  </a:cubicBezTo>
                  <a:lnTo>
                    <a:pt x="55751" y="111501"/>
                  </a:lnTo>
                  <a:cubicBezTo>
                    <a:pt x="24960" y="111501"/>
                    <a:pt x="0" y="86541"/>
                    <a:pt x="0" y="55751"/>
                  </a:cubicBezTo>
                  <a:lnTo>
                    <a:pt x="0" y="55751"/>
                  </a:lnTo>
                  <a:cubicBezTo>
                    <a:pt x="0" y="24960"/>
                    <a:pt x="24960" y="0"/>
                    <a:pt x="55751" y="0"/>
                  </a:cubicBezTo>
                  <a:close/>
                </a:path>
              </a:pathLst>
            </a:custGeom>
            <a:solidFill>
              <a:srgbClr val="F7B222"/>
            </a:solidFill>
          </p:spPr>
        </p:sp>
        <p:sp>
          <p:nvSpPr>
            <p:cNvPr id="20" name="TextBox 20"/>
            <p:cNvSpPr txBox="1"/>
            <p:nvPr/>
          </p:nvSpPr>
          <p:spPr>
            <a:xfrm>
              <a:off x="0" y="-123825"/>
              <a:ext cx="1149706" cy="235326"/>
            </a:xfrm>
            <a:prstGeom prst="rect">
              <a:avLst/>
            </a:prstGeom>
          </p:spPr>
          <p:txBody>
            <a:bodyPr lIns="50800" tIns="50800" rIns="50800" bIns="50800" rtlCol="0" anchor="ctr"/>
            <a:lstStyle/>
            <a:p>
              <a:pPr algn="ctr">
                <a:lnSpc>
                  <a:spcPts val="3910"/>
                </a:lnSpc>
              </a:pPr>
              <a:endParaRPr/>
            </a:p>
          </p:txBody>
        </p:sp>
      </p:grpSp>
      <p:sp>
        <p:nvSpPr>
          <p:cNvPr id="21" name="TextBox 21"/>
          <p:cNvSpPr txBox="1"/>
          <p:nvPr/>
        </p:nvSpPr>
        <p:spPr>
          <a:xfrm>
            <a:off x="11399261" y="5815070"/>
            <a:ext cx="4956933" cy="267499"/>
          </a:xfrm>
          <a:prstGeom prst="rect">
            <a:avLst/>
          </a:prstGeom>
        </p:spPr>
        <p:txBody>
          <a:bodyPr lIns="0" tIns="0" rIns="0" bIns="0" rtlCol="0" anchor="t">
            <a:spAutoFit/>
          </a:bodyPr>
          <a:lstStyle/>
          <a:p>
            <a:pPr algn="ctr">
              <a:lnSpc>
                <a:spcPts val="1825"/>
              </a:lnSpc>
            </a:pPr>
            <a:r>
              <a:rPr lang="en-US" sz="1901" b="1">
                <a:solidFill>
                  <a:srgbClr val="0A1E22"/>
                </a:solidFill>
                <a:latin typeface="Poppins Bold"/>
                <a:ea typeface="Poppins Bold"/>
                <a:cs typeface="Poppins Bold"/>
                <a:sym typeface="Poppins Bold"/>
              </a:rPr>
              <a:t>DEVELOP A PREDICTIVE MODEL</a:t>
            </a:r>
          </a:p>
        </p:txBody>
      </p:sp>
      <p:sp>
        <p:nvSpPr>
          <p:cNvPr id="22" name="TextBox 22"/>
          <p:cNvSpPr txBox="1"/>
          <p:nvPr/>
        </p:nvSpPr>
        <p:spPr>
          <a:xfrm>
            <a:off x="10033814" y="6140654"/>
            <a:ext cx="7386803" cy="1323975"/>
          </a:xfrm>
          <a:prstGeom prst="rect">
            <a:avLst/>
          </a:prstGeom>
        </p:spPr>
        <p:txBody>
          <a:bodyPr lIns="0" tIns="0" rIns="0" bIns="0" rtlCol="0" anchor="t">
            <a:spAutoFit/>
          </a:bodyPr>
          <a:lstStyle/>
          <a:p>
            <a:pPr algn="ctr">
              <a:lnSpc>
                <a:spcPts val="3569"/>
              </a:lnSpc>
            </a:pPr>
            <a:r>
              <a:rPr lang="en-US" sz="2100">
                <a:solidFill>
                  <a:srgbClr val="0A1E22"/>
                </a:solidFill>
                <a:latin typeface="Poppins"/>
                <a:ea typeface="Poppins"/>
                <a:cs typeface="Poppins"/>
                <a:sym typeface="Poppins"/>
              </a:rPr>
              <a:t>Build a multiple linear regression model to forecast sales based on advertising spend and identify the most influential channels.</a:t>
            </a:r>
          </a:p>
        </p:txBody>
      </p:sp>
      <p:grpSp>
        <p:nvGrpSpPr>
          <p:cNvPr id="23" name="Group 23"/>
          <p:cNvGrpSpPr/>
          <p:nvPr/>
        </p:nvGrpSpPr>
        <p:grpSpPr>
          <a:xfrm>
            <a:off x="11695082" y="7826579"/>
            <a:ext cx="4365290" cy="423356"/>
            <a:chOff x="0" y="0"/>
            <a:chExt cx="1149706" cy="111501"/>
          </a:xfrm>
        </p:grpSpPr>
        <p:sp>
          <p:nvSpPr>
            <p:cNvPr id="24" name="Freeform 24"/>
            <p:cNvSpPr/>
            <p:nvPr/>
          </p:nvSpPr>
          <p:spPr>
            <a:xfrm>
              <a:off x="0" y="0"/>
              <a:ext cx="1149706" cy="111501"/>
            </a:xfrm>
            <a:custGeom>
              <a:avLst/>
              <a:gdLst/>
              <a:ahLst/>
              <a:cxnLst/>
              <a:rect l="l" t="t" r="r" b="b"/>
              <a:pathLst>
                <a:path w="1149706" h="111501">
                  <a:moveTo>
                    <a:pt x="55751" y="0"/>
                  </a:moveTo>
                  <a:lnTo>
                    <a:pt x="1093955" y="0"/>
                  </a:lnTo>
                  <a:cubicBezTo>
                    <a:pt x="1108741" y="0"/>
                    <a:pt x="1122922" y="5874"/>
                    <a:pt x="1133377" y="16329"/>
                  </a:cubicBezTo>
                  <a:cubicBezTo>
                    <a:pt x="1143832" y="26784"/>
                    <a:pt x="1149706" y="40965"/>
                    <a:pt x="1149706" y="55751"/>
                  </a:cubicBezTo>
                  <a:lnTo>
                    <a:pt x="1149706" y="55751"/>
                  </a:lnTo>
                  <a:cubicBezTo>
                    <a:pt x="1149706" y="86541"/>
                    <a:pt x="1124745" y="111501"/>
                    <a:pt x="1093955" y="111501"/>
                  </a:cubicBezTo>
                  <a:lnTo>
                    <a:pt x="55751" y="111501"/>
                  </a:lnTo>
                  <a:cubicBezTo>
                    <a:pt x="24960" y="111501"/>
                    <a:pt x="0" y="86541"/>
                    <a:pt x="0" y="55751"/>
                  </a:cubicBezTo>
                  <a:lnTo>
                    <a:pt x="0" y="55751"/>
                  </a:lnTo>
                  <a:cubicBezTo>
                    <a:pt x="0" y="24960"/>
                    <a:pt x="24960" y="0"/>
                    <a:pt x="55751" y="0"/>
                  </a:cubicBezTo>
                  <a:close/>
                </a:path>
              </a:pathLst>
            </a:custGeom>
            <a:solidFill>
              <a:srgbClr val="F7B222"/>
            </a:solidFill>
          </p:spPr>
        </p:sp>
        <p:sp>
          <p:nvSpPr>
            <p:cNvPr id="25" name="TextBox 25"/>
            <p:cNvSpPr txBox="1"/>
            <p:nvPr/>
          </p:nvSpPr>
          <p:spPr>
            <a:xfrm>
              <a:off x="0" y="-123825"/>
              <a:ext cx="1149706" cy="235326"/>
            </a:xfrm>
            <a:prstGeom prst="rect">
              <a:avLst/>
            </a:prstGeom>
          </p:spPr>
          <p:txBody>
            <a:bodyPr lIns="50800" tIns="50800" rIns="50800" bIns="50800" rtlCol="0" anchor="ctr"/>
            <a:lstStyle/>
            <a:p>
              <a:pPr algn="ctr">
                <a:lnSpc>
                  <a:spcPts val="3910"/>
                </a:lnSpc>
              </a:pPr>
              <a:endParaRPr/>
            </a:p>
          </p:txBody>
        </p:sp>
      </p:grpSp>
      <p:sp>
        <p:nvSpPr>
          <p:cNvPr id="26" name="TextBox 26"/>
          <p:cNvSpPr txBox="1"/>
          <p:nvPr/>
        </p:nvSpPr>
        <p:spPr>
          <a:xfrm>
            <a:off x="11399261" y="7910775"/>
            <a:ext cx="4956933" cy="267499"/>
          </a:xfrm>
          <a:prstGeom prst="rect">
            <a:avLst/>
          </a:prstGeom>
        </p:spPr>
        <p:txBody>
          <a:bodyPr lIns="0" tIns="0" rIns="0" bIns="0" rtlCol="0" anchor="t">
            <a:spAutoFit/>
          </a:bodyPr>
          <a:lstStyle/>
          <a:p>
            <a:pPr algn="ctr">
              <a:lnSpc>
                <a:spcPts val="1825"/>
              </a:lnSpc>
            </a:pPr>
            <a:r>
              <a:rPr lang="en-US" sz="1901" b="1">
                <a:solidFill>
                  <a:srgbClr val="0A1E22"/>
                </a:solidFill>
                <a:latin typeface="Poppins Bold"/>
                <a:ea typeface="Poppins Bold"/>
                <a:cs typeface="Poppins Bold"/>
                <a:sym typeface="Poppins Bold"/>
              </a:rPr>
              <a:t>OPTIMIZE MARKETING STRATEGIES</a:t>
            </a:r>
          </a:p>
        </p:txBody>
      </p:sp>
      <p:sp>
        <p:nvSpPr>
          <p:cNvPr id="27" name="TextBox 27"/>
          <p:cNvSpPr txBox="1"/>
          <p:nvPr/>
        </p:nvSpPr>
        <p:spPr>
          <a:xfrm>
            <a:off x="10391838" y="8369255"/>
            <a:ext cx="7028779" cy="1323975"/>
          </a:xfrm>
          <a:prstGeom prst="rect">
            <a:avLst/>
          </a:prstGeom>
        </p:spPr>
        <p:txBody>
          <a:bodyPr lIns="0" tIns="0" rIns="0" bIns="0" rtlCol="0" anchor="t">
            <a:spAutoFit/>
          </a:bodyPr>
          <a:lstStyle/>
          <a:p>
            <a:pPr algn="ctr">
              <a:lnSpc>
                <a:spcPts val="3569"/>
              </a:lnSpc>
            </a:pPr>
            <a:r>
              <a:rPr lang="en-US" sz="2100">
                <a:solidFill>
                  <a:srgbClr val="0A1E22"/>
                </a:solidFill>
                <a:latin typeface="Poppins"/>
                <a:ea typeface="Poppins"/>
                <a:cs typeface="Poppins"/>
                <a:sym typeface="Poppins"/>
              </a:rPr>
              <a:t>Provide data-driven recommendations for allocating advertising budgets to maximize sales and improve return on investment (ROI).</a:t>
            </a:r>
          </a:p>
        </p:txBody>
      </p:sp>
      <p:sp>
        <p:nvSpPr>
          <p:cNvPr id="28" name="TextBox 28"/>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FINLATICS</a:t>
            </a:r>
          </a:p>
          <a:p>
            <a:pPr algn="l">
              <a:lnSpc>
                <a:spcPts val="768"/>
              </a:lnSpc>
            </a:pPr>
            <a:r>
              <a:rPr lang="en-US" sz="800" b="1">
                <a:solidFill>
                  <a:srgbClr val="FFFFFF"/>
                </a:solidFill>
                <a:latin typeface="Poppins Bold"/>
                <a:ea typeface="Poppins Bold"/>
                <a:cs typeface="Poppins Bold"/>
                <a:sym typeface="Poppins Bold"/>
              </a:rPr>
              <a:t>ENABLING LEARNING AND INSIGHTS</a:t>
            </a:r>
          </a:p>
        </p:txBody>
      </p:sp>
      <p:sp>
        <p:nvSpPr>
          <p:cNvPr id="29" name="Freeform 29"/>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3"/>
            <a:stretch>
              <a:fillRect l="-8103" r="-8103"/>
            </a:stretch>
          </a:blipFill>
        </p:spPr>
      </p:sp>
      <p:sp>
        <p:nvSpPr>
          <p:cNvPr id="30" name="TextBox 30"/>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000000"/>
                </a:solidFill>
                <a:latin typeface="Poppins"/>
                <a:ea typeface="Poppins"/>
                <a:cs typeface="Poppins"/>
                <a:sym typeface="Poppins"/>
              </a:rPr>
              <a:t>9 SEPTEMBER 2024</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64057" y="1155987"/>
            <a:ext cx="295243" cy="2952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4" name="TextBox 4"/>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grpSp>
        <p:nvGrpSpPr>
          <p:cNvPr id="5" name="Group 5"/>
          <p:cNvGrpSpPr/>
          <p:nvPr/>
        </p:nvGrpSpPr>
        <p:grpSpPr>
          <a:xfrm>
            <a:off x="-514350" y="-926983"/>
            <a:ext cx="9689116" cy="12140966"/>
            <a:chOff x="0" y="0"/>
            <a:chExt cx="2551866" cy="3197621"/>
          </a:xfrm>
        </p:grpSpPr>
        <p:sp>
          <p:nvSpPr>
            <p:cNvPr id="6" name="Freeform 6"/>
            <p:cNvSpPr/>
            <p:nvPr/>
          </p:nvSpPr>
          <p:spPr>
            <a:xfrm>
              <a:off x="0" y="0"/>
              <a:ext cx="2551866" cy="3197621"/>
            </a:xfrm>
            <a:custGeom>
              <a:avLst/>
              <a:gdLst/>
              <a:ahLst/>
              <a:cxnLst/>
              <a:rect l="l" t="t" r="r" b="b"/>
              <a:pathLst>
                <a:path w="2551866" h="3197621">
                  <a:moveTo>
                    <a:pt x="0" y="0"/>
                  </a:moveTo>
                  <a:lnTo>
                    <a:pt x="2551866" y="0"/>
                  </a:lnTo>
                  <a:lnTo>
                    <a:pt x="2551866" y="3197621"/>
                  </a:lnTo>
                  <a:lnTo>
                    <a:pt x="0" y="3197621"/>
                  </a:lnTo>
                  <a:close/>
                </a:path>
              </a:pathLst>
            </a:custGeom>
            <a:solidFill>
              <a:srgbClr val="0A1E22"/>
            </a:solidFill>
          </p:spPr>
        </p:sp>
        <p:sp>
          <p:nvSpPr>
            <p:cNvPr id="7" name="TextBox 7"/>
            <p:cNvSpPr txBox="1"/>
            <p:nvPr/>
          </p:nvSpPr>
          <p:spPr>
            <a:xfrm>
              <a:off x="0" y="-123825"/>
              <a:ext cx="2551866" cy="3321446"/>
            </a:xfrm>
            <a:prstGeom prst="rect">
              <a:avLst/>
            </a:prstGeom>
          </p:spPr>
          <p:txBody>
            <a:bodyPr lIns="50800" tIns="50800" rIns="50800" bIns="50800" rtlCol="0" anchor="ctr"/>
            <a:lstStyle/>
            <a:p>
              <a:pPr algn="ctr">
                <a:lnSpc>
                  <a:spcPts val="3910"/>
                </a:lnSpc>
              </a:pPr>
              <a:endParaRPr/>
            </a:p>
          </p:txBody>
        </p:sp>
      </p:grpSp>
      <p:sp>
        <p:nvSpPr>
          <p:cNvPr id="8" name="TextBox 8"/>
          <p:cNvSpPr txBox="1"/>
          <p:nvPr/>
        </p:nvSpPr>
        <p:spPr>
          <a:xfrm>
            <a:off x="9174766" y="2152732"/>
            <a:ext cx="9113234" cy="1013988"/>
          </a:xfrm>
          <a:prstGeom prst="rect">
            <a:avLst/>
          </a:prstGeom>
        </p:spPr>
        <p:txBody>
          <a:bodyPr lIns="0" tIns="0" rIns="0" bIns="0" rtlCol="0" anchor="t">
            <a:spAutoFit/>
          </a:bodyPr>
          <a:lstStyle/>
          <a:p>
            <a:pPr algn="ctr">
              <a:lnSpc>
                <a:spcPts val="7036"/>
              </a:lnSpc>
            </a:pPr>
            <a:r>
              <a:rPr lang="en-US" sz="7329" b="1" spc="-219">
                <a:solidFill>
                  <a:srgbClr val="0A1E22"/>
                </a:solidFill>
                <a:latin typeface="Poppins Bold"/>
                <a:ea typeface="Poppins Bold"/>
                <a:cs typeface="Poppins Bold"/>
                <a:sym typeface="Poppins Bold"/>
              </a:rPr>
              <a:t>DATASET OVERVIEW</a:t>
            </a:r>
          </a:p>
        </p:txBody>
      </p:sp>
      <p:sp>
        <p:nvSpPr>
          <p:cNvPr id="9" name="TextBox 9"/>
          <p:cNvSpPr txBox="1"/>
          <p:nvPr/>
        </p:nvSpPr>
        <p:spPr>
          <a:xfrm>
            <a:off x="9771051" y="3192231"/>
            <a:ext cx="7920665" cy="6911975"/>
          </a:xfrm>
          <a:prstGeom prst="rect">
            <a:avLst/>
          </a:prstGeom>
        </p:spPr>
        <p:txBody>
          <a:bodyPr lIns="0" tIns="0" rIns="0" bIns="0" rtlCol="0" anchor="t">
            <a:spAutoFit/>
          </a:bodyPr>
          <a:lstStyle/>
          <a:p>
            <a:pPr algn="just">
              <a:lnSpc>
                <a:spcPts val="3910"/>
              </a:lnSpc>
            </a:pPr>
            <a:r>
              <a:rPr lang="en-US" sz="2300" spc="356">
                <a:solidFill>
                  <a:srgbClr val="0A1E22"/>
                </a:solidFill>
                <a:latin typeface="Poppins"/>
                <a:ea typeface="Poppins"/>
                <a:cs typeface="Poppins"/>
                <a:sym typeface="Poppins"/>
              </a:rPr>
              <a:t>THE DATASET CONTAINS 200 OBSERVATIONS WITH FOUR FEATURES: TV, RADIO, AND NEWSPAPER ADVERTISING BUDGETS (IN THOUSANDS OF DOLLARS), AND SALES (TARGET VARIABLE, IN THOUSANDS OF UNITS). IT PROVIDES INFORMATION ON HOW ADVERTISING EXPENDITURES ACROSS THESE THREE CHANNELS IMPACT PRODUCT SALES. THE DATA IS CLEAN, CONSISTING OF CONTINUOUS NUMERICAL VALUES, AND IS USED TO ANALYZE THE RELATIONSHIPS BETWEEN ADVERTISING SPEND AND SALES TO DEVELOP A PREDICTIVE MODEL FOR OPTIMIZING MARKETING STRATEGIES.</a:t>
            </a:r>
          </a:p>
        </p:txBody>
      </p:sp>
      <p:pic>
        <p:nvPicPr>
          <p:cNvPr id="10" name="Picture 10"/>
          <p:cNvPicPr>
            <a:picLocks noChangeAspect="1"/>
          </p:cNvPicPr>
          <p:nvPr/>
        </p:nvPicPr>
        <p:blipFill>
          <a:blip r:embed="rId2"/>
          <a:stretch>
            <a:fillRect/>
          </a:stretch>
        </p:blipFill>
        <p:spPr>
          <a:xfrm>
            <a:off x="1175603" y="1377449"/>
            <a:ext cx="7763944" cy="8160395"/>
          </a:xfrm>
          <a:prstGeom prst="rect">
            <a:avLst/>
          </a:prstGeom>
        </p:spPr>
      </p:pic>
      <p:sp>
        <p:nvSpPr>
          <p:cNvPr id="11" name="TextBox 11"/>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FINLATICS</a:t>
            </a:r>
          </a:p>
          <a:p>
            <a:pPr algn="l">
              <a:lnSpc>
                <a:spcPts val="768"/>
              </a:lnSpc>
            </a:pPr>
            <a:r>
              <a:rPr lang="en-US" sz="800" b="1">
                <a:solidFill>
                  <a:srgbClr val="FFFFFF"/>
                </a:solidFill>
                <a:latin typeface="Poppins Bold"/>
                <a:ea typeface="Poppins Bold"/>
                <a:cs typeface="Poppins Bold"/>
                <a:sym typeface="Poppins Bold"/>
              </a:rPr>
              <a:t>ENABLING LEARNING AND INSIGHTS</a:t>
            </a:r>
          </a:p>
        </p:txBody>
      </p:sp>
      <p:sp>
        <p:nvSpPr>
          <p:cNvPr id="12" name="Freeform 12"/>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3"/>
            <a:stretch>
              <a:fillRect l="-8103" r="-8103"/>
            </a:stretch>
          </a:blipFill>
        </p:spPr>
      </p:sp>
      <p:sp>
        <p:nvSpPr>
          <p:cNvPr id="13" name="TextBox 13"/>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000000"/>
                </a:solidFill>
                <a:latin typeface="Poppins"/>
                <a:ea typeface="Poppins"/>
                <a:cs typeface="Poppins"/>
                <a:sym typeface="Poppins"/>
              </a:rPr>
              <a:t>9 SEPTEMBER 2024</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C252A"/>
        </a:solidFill>
        <a:effectLst/>
      </p:bgPr>
    </p:bg>
    <p:spTree>
      <p:nvGrpSpPr>
        <p:cNvPr id="1" name=""/>
        <p:cNvGrpSpPr/>
        <p:nvPr/>
      </p:nvGrpSpPr>
      <p:grpSpPr>
        <a:xfrm>
          <a:off x="0" y="0"/>
          <a:ext cx="0" cy="0"/>
          <a:chOff x="0" y="0"/>
          <a:chExt cx="0" cy="0"/>
        </a:xfrm>
      </p:grpSpPr>
      <p:grpSp>
        <p:nvGrpSpPr>
          <p:cNvPr id="2" name="Group 2"/>
          <p:cNvGrpSpPr/>
          <p:nvPr/>
        </p:nvGrpSpPr>
        <p:grpSpPr>
          <a:xfrm>
            <a:off x="11274528" y="-6754408"/>
            <a:ext cx="11334656" cy="11334656"/>
            <a:chOff x="0" y="0"/>
            <a:chExt cx="812800" cy="812800"/>
          </a:xfrm>
        </p:grpSpPr>
        <p:sp>
          <p:nvSpPr>
            <p:cNvPr id="3" name="Freeform 3"/>
            <p:cNvSpPr/>
            <p:nvPr/>
          </p:nvSpPr>
          <p:spPr>
            <a:xfrm>
              <a:off x="11460" y="11460"/>
              <a:ext cx="789879" cy="789879"/>
            </a:xfrm>
            <a:custGeom>
              <a:avLst/>
              <a:gdLst/>
              <a:ahLst/>
              <a:cxnLst/>
              <a:rect l="l" t="t" r="r" b="b"/>
              <a:pathLst>
                <a:path w="789879" h="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id="4" name="TextBox 4"/>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964057" y="1155987"/>
            <a:ext cx="295243" cy="29524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sp>
        <p:nvSpPr>
          <p:cNvPr id="8" name="TextBox 8"/>
          <p:cNvSpPr txBox="1"/>
          <p:nvPr/>
        </p:nvSpPr>
        <p:spPr>
          <a:xfrm>
            <a:off x="4441765" y="1312069"/>
            <a:ext cx="9283695" cy="1013988"/>
          </a:xfrm>
          <a:prstGeom prst="rect">
            <a:avLst/>
          </a:prstGeom>
        </p:spPr>
        <p:txBody>
          <a:bodyPr lIns="0" tIns="0" rIns="0" bIns="0" rtlCol="0" anchor="t">
            <a:spAutoFit/>
          </a:bodyPr>
          <a:lstStyle/>
          <a:p>
            <a:pPr algn="ctr">
              <a:lnSpc>
                <a:spcPts val="7036"/>
              </a:lnSpc>
            </a:pPr>
            <a:r>
              <a:rPr lang="en-US" sz="7329" b="1" spc="-219">
                <a:solidFill>
                  <a:srgbClr val="FFFFFF"/>
                </a:solidFill>
                <a:latin typeface="Poppins Bold"/>
                <a:ea typeface="Poppins Bold"/>
                <a:cs typeface="Poppins Bold"/>
                <a:sym typeface="Poppins Bold"/>
              </a:rPr>
              <a:t>METHODOLOGY</a:t>
            </a:r>
          </a:p>
        </p:txBody>
      </p:sp>
      <p:grpSp>
        <p:nvGrpSpPr>
          <p:cNvPr id="9" name="Group 9"/>
          <p:cNvGrpSpPr/>
          <p:nvPr/>
        </p:nvGrpSpPr>
        <p:grpSpPr>
          <a:xfrm>
            <a:off x="-3877518" y="5143500"/>
            <a:ext cx="11334656" cy="11334656"/>
            <a:chOff x="0" y="0"/>
            <a:chExt cx="812800" cy="812800"/>
          </a:xfrm>
        </p:grpSpPr>
        <p:sp>
          <p:nvSpPr>
            <p:cNvPr id="10" name="Freeform 10"/>
            <p:cNvSpPr/>
            <p:nvPr/>
          </p:nvSpPr>
          <p:spPr>
            <a:xfrm>
              <a:off x="11460" y="11460"/>
              <a:ext cx="789879" cy="789879"/>
            </a:xfrm>
            <a:custGeom>
              <a:avLst/>
              <a:gdLst/>
              <a:ahLst/>
              <a:cxnLst/>
              <a:rect l="l" t="t" r="r" b="b"/>
              <a:pathLst>
                <a:path w="789879" h="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id="11" name="TextBox 11"/>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sp>
        <p:nvSpPr>
          <p:cNvPr id="12" name="TextBox 12"/>
          <p:cNvSpPr txBox="1"/>
          <p:nvPr/>
        </p:nvSpPr>
        <p:spPr>
          <a:xfrm>
            <a:off x="880916" y="3716047"/>
            <a:ext cx="7457138" cy="2568575"/>
          </a:xfrm>
          <a:prstGeom prst="rect">
            <a:avLst/>
          </a:prstGeom>
        </p:spPr>
        <p:txBody>
          <a:bodyPr lIns="0" tIns="0" rIns="0" bIns="0" rtlCol="0" anchor="t">
            <a:spAutoFit/>
          </a:bodyPr>
          <a:lstStyle/>
          <a:p>
            <a:pPr algn="just">
              <a:lnSpc>
                <a:spcPts val="3400"/>
              </a:lnSpc>
              <a:spcBef>
                <a:spcPct val="0"/>
              </a:spcBef>
            </a:pPr>
            <a:r>
              <a:rPr lang="en-US" sz="2000">
                <a:solidFill>
                  <a:srgbClr val="FFFFFF"/>
                </a:solidFill>
                <a:latin typeface="Poppins"/>
                <a:ea typeface="Poppins"/>
                <a:cs typeface="Poppins"/>
                <a:sym typeface="Poppins"/>
              </a:rPr>
              <a:t>Collected the dataset containing advertising expenditures across TV, Radio, and Newspaper mediums along with corresponding sales figures. Explored the dataset to understand its features, data types, and distribution, ensuring it aligned with the project objectives.</a:t>
            </a:r>
          </a:p>
          <a:p>
            <a:pPr algn="just">
              <a:lnSpc>
                <a:spcPts val="3400"/>
              </a:lnSpc>
              <a:spcBef>
                <a:spcPct val="0"/>
              </a:spcBef>
            </a:pPr>
            <a:endParaRPr lang="en-US" sz="2000">
              <a:solidFill>
                <a:srgbClr val="FFFFFF"/>
              </a:solidFill>
              <a:latin typeface="Poppins"/>
              <a:ea typeface="Poppins"/>
              <a:cs typeface="Poppins"/>
              <a:sym typeface="Poppins"/>
            </a:endParaRPr>
          </a:p>
        </p:txBody>
      </p:sp>
      <p:sp>
        <p:nvSpPr>
          <p:cNvPr id="13" name="TextBox 13"/>
          <p:cNvSpPr txBox="1"/>
          <p:nvPr/>
        </p:nvSpPr>
        <p:spPr>
          <a:xfrm>
            <a:off x="0" y="3104508"/>
            <a:ext cx="9218970" cy="405765"/>
          </a:xfrm>
          <a:prstGeom prst="rect">
            <a:avLst/>
          </a:prstGeom>
        </p:spPr>
        <p:txBody>
          <a:bodyPr lIns="0" tIns="0" rIns="0" bIns="0" rtlCol="0" anchor="t">
            <a:spAutoFit/>
          </a:bodyPr>
          <a:lstStyle/>
          <a:p>
            <a:pPr algn="ctr">
              <a:lnSpc>
                <a:spcPts val="2879"/>
              </a:lnSpc>
            </a:pPr>
            <a:r>
              <a:rPr lang="en-US" sz="3000" b="1" spc="-89">
                <a:solidFill>
                  <a:srgbClr val="F7B222"/>
                </a:solidFill>
                <a:latin typeface="Poppins Bold"/>
                <a:ea typeface="Poppins Bold"/>
                <a:cs typeface="Poppins Bold"/>
                <a:sym typeface="Poppins Bold"/>
              </a:rPr>
              <a:t>DATA COLLECTION AND UNDERSTANDING</a:t>
            </a:r>
          </a:p>
        </p:txBody>
      </p:sp>
      <p:sp>
        <p:nvSpPr>
          <p:cNvPr id="14" name="TextBox 14"/>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FINLATICS</a:t>
            </a:r>
          </a:p>
          <a:p>
            <a:pPr algn="l">
              <a:lnSpc>
                <a:spcPts val="768"/>
              </a:lnSpc>
            </a:pPr>
            <a:r>
              <a:rPr lang="en-US" sz="800" b="1">
                <a:solidFill>
                  <a:srgbClr val="FFFFFF"/>
                </a:solidFill>
                <a:latin typeface="Poppins Bold"/>
                <a:ea typeface="Poppins Bold"/>
                <a:cs typeface="Poppins Bold"/>
                <a:sym typeface="Poppins Bold"/>
              </a:rPr>
              <a:t>ENABLING LEARNING AND INSIGHTS</a:t>
            </a:r>
          </a:p>
        </p:txBody>
      </p:sp>
      <p:sp>
        <p:nvSpPr>
          <p:cNvPr id="15" name="Freeform 15"/>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2"/>
            <a:stretch>
              <a:fillRect l="-8103" r="-8103"/>
            </a:stretch>
          </a:blipFill>
        </p:spPr>
      </p:sp>
      <p:sp>
        <p:nvSpPr>
          <p:cNvPr id="16" name="TextBox 16"/>
          <p:cNvSpPr txBox="1"/>
          <p:nvPr/>
        </p:nvSpPr>
        <p:spPr>
          <a:xfrm>
            <a:off x="8681304" y="3104508"/>
            <a:ext cx="9218970" cy="405765"/>
          </a:xfrm>
          <a:prstGeom prst="rect">
            <a:avLst/>
          </a:prstGeom>
        </p:spPr>
        <p:txBody>
          <a:bodyPr lIns="0" tIns="0" rIns="0" bIns="0" rtlCol="0" anchor="t">
            <a:spAutoFit/>
          </a:bodyPr>
          <a:lstStyle/>
          <a:p>
            <a:pPr algn="ctr">
              <a:lnSpc>
                <a:spcPts val="2879"/>
              </a:lnSpc>
            </a:pPr>
            <a:r>
              <a:rPr lang="en-US" sz="3000" b="1" spc="-89">
                <a:solidFill>
                  <a:srgbClr val="F7B222"/>
                </a:solidFill>
                <a:latin typeface="Poppins Bold"/>
                <a:ea typeface="Poppins Bold"/>
                <a:cs typeface="Poppins Bold"/>
                <a:sym typeface="Poppins Bold"/>
              </a:rPr>
              <a:t>EXPLORATORY DATA ANALYSIS</a:t>
            </a:r>
          </a:p>
        </p:txBody>
      </p:sp>
      <p:sp>
        <p:nvSpPr>
          <p:cNvPr id="17" name="TextBox 17"/>
          <p:cNvSpPr txBox="1"/>
          <p:nvPr/>
        </p:nvSpPr>
        <p:spPr>
          <a:xfrm>
            <a:off x="9218970" y="3716047"/>
            <a:ext cx="8143637" cy="3425825"/>
          </a:xfrm>
          <a:prstGeom prst="rect">
            <a:avLst/>
          </a:prstGeom>
        </p:spPr>
        <p:txBody>
          <a:bodyPr lIns="0" tIns="0" rIns="0" bIns="0" rtlCol="0" anchor="t">
            <a:spAutoFit/>
          </a:bodyPr>
          <a:lstStyle/>
          <a:p>
            <a:pPr algn="just">
              <a:lnSpc>
                <a:spcPts val="3400"/>
              </a:lnSpc>
              <a:spcBef>
                <a:spcPct val="0"/>
              </a:spcBef>
            </a:pPr>
            <a:r>
              <a:rPr lang="en-US" sz="2000">
                <a:solidFill>
                  <a:srgbClr val="FFFFFF"/>
                </a:solidFill>
                <a:latin typeface="Poppins"/>
                <a:ea typeface="Poppins"/>
                <a:cs typeface="Poppins"/>
                <a:sym typeface="Poppins"/>
              </a:rPr>
              <a:t>Conducted descriptive statistical analysis to summarize central tendencies, dispersion, and distribution shapes of the dataset. Visualized the relationships between independent variables (TV, Radio, Newspaper) and the dependent variable (Sales) using scatter plots and correlation matrices. Identified potential multicollinearity among the advertising channels and understood their individual and combined impacts on sales.</a:t>
            </a:r>
          </a:p>
          <a:p>
            <a:pPr algn="just">
              <a:lnSpc>
                <a:spcPts val="3400"/>
              </a:lnSpc>
              <a:spcBef>
                <a:spcPct val="0"/>
              </a:spcBef>
            </a:pPr>
            <a:endParaRPr lang="en-US" sz="2000">
              <a:solidFill>
                <a:srgbClr val="FFFFFF"/>
              </a:solidFill>
              <a:latin typeface="Poppins"/>
              <a:ea typeface="Poppins"/>
              <a:cs typeface="Poppins"/>
              <a:sym typeface="Poppins"/>
            </a:endParaRPr>
          </a:p>
        </p:txBody>
      </p:sp>
      <p:sp>
        <p:nvSpPr>
          <p:cNvPr id="18" name="TextBox 18"/>
          <p:cNvSpPr txBox="1"/>
          <p:nvPr/>
        </p:nvSpPr>
        <p:spPr>
          <a:xfrm>
            <a:off x="0" y="7065672"/>
            <a:ext cx="9218970" cy="405765"/>
          </a:xfrm>
          <a:prstGeom prst="rect">
            <a:avLst/>
          </a:prstGeom>
        </p:spPr>
        <p:txBody>
          <a:bodyPr lIns="0" tIns="0" rIns="0" bIns="0" rtlCol="0" anchor="t">
            <a:spAutoFit/>
          </a:bodyPr>
          <a:lstStyle/>
          <a:p>
            <a:pPr algn="ctr">
              <a:lnSpc>
                <a:spcPts val="2879"/>
              </a:lnSpc>
            </a:pPr>
            <a:r>
              <a:rPr lang="en-US" sz="3000" b="1" spc="-89">
                <a:solidFill>
                  <a:srgbClr val="F7B222"/>
                </a:solidFill>
                <a:latin typeface="Poppins Bold"/>
                <a:ea typeface="Poppins Bold"/>
                <a:cs typeface="Poppins Bold"/>
                <a:sym typeface="Poppins Bold"/>
              </a:rPr>
              <a:t>DATA PREPROCESSING</a:t>
            </a:r>
          </a:p>
        </p:txBody>
      </p:sp>
      <p:sp>
        <p:nvSpPr>
          <p:cNvPr id="19" name="TextBox 19"/>
          <p:cNvSpPr txBox="1"/>
          <p:nvPr/>
        </p:nvSpPr>
        <p:spPr>
          <a:xfrm>
            <a:off x="880916" y="7483475"/>
            <a:ext cx="7457138" cy="2568575"/>
          </a:xfrm>
          <a:prstGeom prst="rect">
            <a:avLst/>
          </a:prstGeom>
        </p:spPr>
        <p:txBody>
          <a:bodyPr lIns="0" tIns="0" rIns="0" bIns="0" rtlCol="0" anchor="t">
            <a:spAutoFit/>
          </a:bodyPr>
          <a:lstStyle/>
          <a:p>
            <a:pPr algn="just">
              <a:lnSpc>
                <a:spcPts val="3400"/>
              </a:lnSpc>
              <a:spcBef>
                <a:spcPct val="0"/>
              </a:spcBef>
            </a:pPr>
            <a:r>
              <a:rPr lang="en-US" sz="2000">
                <a:solidFill>
                  <a:srgbClr val="FFFFFF"/>
                </a:solidFill>
                <a:latin typeface="Poppins"/>
                <a:ea typeface="Poppins"/>
                <a:cs typeface="Poppins"/>
                <a:sym typeface="Poppins"/>
              </a:rPr>
              <a:t>Checked for missing values, outliers, and data inconsistencies, and addressed them to ensure the dataset was clean and suitable for modeling. Normalized or standardized the features as necessary to ensure comparability, especially for models involving regularization techniques.</a:t>
            </a:r>
          </a:p>
        </p:txBody>
      </p:sp>
      <p:sp>
        <p:nvSpPr>
          <p:cNvPr id="20" name="TextBox 20"/>
          <p:cNvSpPr txBox="1"/>
          <p:nvPr/>
        </p:nvSpPr>
        <p:spPr>
          <a:xfrm>
            <a:off x="8681304" y="7051065"/>
            <a:ext cx="9218970" cy="405765"/>
          </a:xfrm>
          <a:prstGeom prst="rect">
            <a:avLst/>
          </a:prstGeom>
        </p:spPr>
        <p:txBody>
          <a:bodyPr lIns="0" tIns="0" rIns="0" bIns="0" rtlCol="0" anchor="t">
            <a:spAutoFit/>
          </a:bodyPr>
          <a:lstStyle/>
          <a:p>
            <a:pPr algn="ctr">
              <a:lnSpc>
                <a:spcPts val="2879"/>
              </a:lnSpc>
            </a:pPr>
            <a:r>
              <a:rPr lang="en-US" sz="3000" b="1" spc="-89">
                <a:solidFill>
                  <a:srgbClr val="F7B222"/>
                </a:solidFill>
                <a:latin typeface="Poppins Bold"/>
                <a:ea typeface="Poppins Bold"/>
                <a:cs typeface="Poppins Bold"/>
                <a:sym typeface="Poppins Bold"/>
              </a:rPr>
              <a:t>MODEL SELECTION AND BUILDING</a:t>
            </a:r>
          </a:p>
        </p:txBody>
      </p:sp>
      <p:sp>
        <p:nvSpPr>
          <p:cNvPr id="21" name="TextBox 21"/>
          <p:cNvSpPr txBox="1"/>
          <p:nvPr/>
        </p:nvSpPr>
        <p:spPr>
          <a:xfrm>
            <a:off x="9144000" y="7483475"/>
            <a:ext cx="8218607" cy="2568575"/>
          </a:xfrm>
          <a:prstGeom prst="rect">
            <a:avLst/>
          </a:prstGeom>
        </p:spPr>
        <p:txBody>
          <a:bodyPr lIns="0" tIns="0" rIns="0" bIns="0" rtlCol="0" anchor="t">
            <a:spAutoFit/>
          </a:bodyPr>
          <a:lstStyle/>
          <a:p>
            <a:pPr algn="just">
              <a:lnSpc>
                <a:spcPts val="3400"/>
              </a:lnSpc>
              <a:spcBef>
                <a:spcPct val="0"/>
              </a:spcBef>
            </a:pPr>
            <a:r>
              <a:rPr lang="en-US" sz="2000">
                <a:solidFill>
                  <a:srgbClr val="FFFFFF"/>
                </a:solidFill>
                <a:latin typeface="Poppins"/>
                <a:ea typeface="Poppins"/>
                <a:cs typeface="Poppins"/>
                <a:sym typeface="Poppins"/>
              </a:rPr>
              <a:t>Chose the Multiple Linear Regression model for its simplicity and interpretability in explaining the linear relationship between advertising spend and sales. Split the dataset into training and testing sets (e.g., 80-20 split) to build the model on one subset and evaluate it on the other to prevent overfitting.</a:t>
            </a:r>
          </a:p>
          <a:p>
            <a:pPr algn="just">
              <a:lnSpc>
                <a:spcPts val="3400"/>
              </a:lnSpc>
              <a:spcBef>
                <a:spcPct val="0"/>
              </a:spcBef>
            </a:pPr>
            <a:endParaRPr lang="en-US" sz="2000">
              <a:solidFill>
                <a:srgbClr val="FFFFFF"/>
              </a:solidFill>
              <a:latin typeface="Poppins"/>
              <a:ea typeface="Poppins"/>
              <a:cs typeface="Poppins"/>
              <a:sym typeface="Poppins"/>
            </a:endParaRPr>
          </a:p>
        </p:txBody>
      </p:sp>
      <p:sp>
        <p:nvSpPr>
          <p:cNvPr id="22" name="TextBox 22"/>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9 SEPTEMBER 2024</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252A"/>
        </a:solidFill>
        <a:effectLst/>
      </p:bgPr>
    </p:bg>
    <p:spTree>
      <p:nvGrpSpPr>
        <p:cNvPr id="1" name=""/>
        <p:cNvGrpSpPr/>
        <p:nvPr/>
      </p:nvGrpSpPr>
      <p:grpSpPr>
        <a:xfrm>
          <a:off x="0" y="0"/>
          <a:ext cx="0" cy="0"/>
          <a:chOff x="0" y="0"/>
          <a:chExt cx="0" cy="0"/>
        </a:xfrm>
      </p:grpSpPr>
      <p:grpSp>
        <p:nvGrpSpPr>
          <p:cNvPr id="2" name="Group 2"/>
          <p:cNvGrpSpPr/>
          <p:nvPr/>
        </p:nvGrpSpPr>
        <p:grpSpPr>
          <a:xfrm>
            <a:off x="11274528" y="-6754408"/>
            <a:ext cx="11334656" cy="11334656"/>
            <a:chOff x="0" y="0"/>
            <a:chExt cx="812800" cy="812800"/>
          </a:xfrm>
        </p:grpSpPr>
        <p:sp>
          <p:nvSpPr>
            <p:cNvPr id="3" name="Freeform 3"/>
            <p:cNvSpPr/>
            <p:nvPr/>
          </p:nvSpPr>
          <p:spPr>
            <a:xfrm>
              <a:off x="11460" y="11460"/>
              <a:ext cx="789879" cy="789879"/>
            </a:xfrm>
            <a:custGeom>
              <a:avLst/>
              <a:gdLst/>
              <a:ahLst/>
              <a:cxnLst/>
              <a:rect l="l" t="t" r="r" b="b"/>
              <a:pathLst>
                <a:path w="789879" h="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id="4" name="TextBox 4"/>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964057" y="1155987"/>
            <a:ext cx="295243" cy="29524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grpSp>
        <p:nvGrpSpPr>
          <p:cNvPr id="8" name="Group 8"/>
          <p:cNvGrpSpPr/>
          <p:nvPr/>
        </p:nvGrpSpPr>
        <p:grpSpPr>
          <a:xfrm>
            <a:off x="-3877518" y="5143500"/>
            <a:ext cx="11334656" cy="11334656"/>
            <a:chOff x="0" y="0"/>
            <a:chExt cx="812800" cy="812800"/>
          </a:xfrm>
        </p:grpSpPr>
        <p:sp>
          <p:nvSpPr>
            <p:cNvPr id="9" name="Freeform 9"/>
            <p:cNvSpPr/>
            <p:nvPr/>
          </p:nvSpPr>
          <p:spPr>
            <a:xfrm>
              <a:off x="11460" y="11460"/>
              <a:ext cx="789879" cy="789879"/>
            </a:xfrm>
            <a:custGeom>
              <a:avLst/>
              <a:gdLst/>
              <a:ahLst/>
              <a:cxnLst/>
              <a:rect l="l" t="t" r="r" b="b"/>
              <a:pathLst>
                <a:path w="789879" h="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id="10" name="TextBox 10"/>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sp>
        <p:nvSpPr>
          <p:cNvPr id="11" name="TextBox 11"/>
          <p:cNvSpPr txBox="1"/>
          <p:nvPr/>
        </p:nvSpPr>
        <p:spPr>
          <a:xfrm>
            <a:off x="880916" y="3687438"/>
            <a:ext cx="7457138" cy="2568575"/>
          </a:xfrm>
          <a:prstGeom prst="rect">
            <a:avLst/>
          </a:prstGeom>
        </p:spPr>
        <p:txBody>
          <a:bodyPr lIns="0" tIns="0" rIns="0" bIns="0" rtlCol="0" anchor="t">
            <a:spAutoFit/>
          </a:bodyPr>
          <a:lstStyle/>
          <a:p>
            <a:pPr algn="just">
              <a:lnSpc>
                <a:spcPts val="3400"/>
              </a:lnSpc>
              <a:spcBef>
                <a:spcPct val="0"/>
              </a:spcBef>
            </a:pPr>
            <a:r>
              <a:rPr lang="en-US" sz="2000">
                <a:solidFill>
                  <a:srgbClr val="FFFFFF"/>
                </a:solidFill>
                <a:latin typeface="Poppins"/>
                <a:ea typeface="Poppins"/>
                <a:cs typeface="Poppins"/>
                <a:sym typeface="Poppins"/>
              </a:rPr>
              <a:t>Trained the multiple linear regression model on the training data to learn the relationship between the advertising features (TV, Radio, Newspaper) and the target variable (Sales). Fitted the model to find the optimal coefficients that minimized the residual sum of squares between the observed and predicted sales values.</a:t>
            </a:r>
          </a:p>
        </p:txBody>
      </p:sp>
      <p:sp>
        <p:nvSpPr>
          <p:cNvPr id="12" name="TextBox 12"/>
          <p:cNvSpPr txBox="1"/>
          <p:nvPr/>
        </p:nvSpPr>
        <p:spPr>
          <a:xfrm>
            <a:off x="-297725" y="3138798"/>
            <a:ext cx="9218970" cy="405765"/>
          </a:xfrm>
          <a:prstGeom prst="rect">
            <a:avLst/>
          </a:prstGeom>
        </p:spPr>
        <p:txBody>
          <a:bodyPr lIns="0" tIns="0" rIns="0" bIns="0" rtlCol="0" anchor="t">
            <a:spAutoFit/>
          </a:bodyPr>
          <a:lstStyle/>
          <a:p>
            <a:pPr algn="ctr">
              <a:lnSpc>
                <a:spcPts val="2879"/>
              </a:lnSpc>
            </a:pPr>
            <a:r>
              <a:rPr lang="en-US" sz="3000" b="1" spc="-89">
                <a:solidFill>
                  <a:srgbClr val="F7B222"/>
                </a:solidFill>
                <a:latin typeface="Poppins Bold"/>
                <a:ea typeface="Poppins Bold"/>
                <a:cs typeface="Poppins Bold"/>
                <a:sym typeface="Poppins Bold"/>
              </a:rPr>
              <a:t>MODEL TRAINING</a:t>
            </a:r>
          </a:p>
        </p:txBody>
      </p:sp>
      <p:sp>
        <p:nvSpPr>
          <p:cNvPr id="13" name="TextBox 13"/>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FINLATICS</a:t>
            </a:r>
          </a:p>
          <a:p>
            <a:pPr algn="l">
              <a:lnSpc>
                <a:spcPts val="768"/>
              </a:lnSpc>
            </a:pPr>
            <a:r>
              <a:rPr lang="en-US" sz="800" b="1">
                <a:solidFill>
                  <a:srgbClr val="FFFFFF"/>
                </a:solidFill>
                <a:latin typeface="Poppins Bold"/>
                <a:ea typeface="Poppins Bold"/>
                <a:cs typeface="Poppins Bold"/>
                <a:sym typeface="Poppins Bold"/>
              </a:rPr>
              <a:t>ENABLING LEARNING AND INSIGHTS</a:t>
            </a:r>
          </a:p>
        </p:txBody>
      </p:sp>
      <p:sp>
        <p:nvSpPr>
          <p:cNvPr id="14" name="Freeform 14"/>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2"/>
            <a:stretch>
              <a:fillRect l="-8103" r="-8103"/>
            </a:stretch>
          </a:blipFill>
        </p:spPr>
      </p:sp>
      <p:sp>
        <p:nvSpPr>
          <p:cNvPr id="15" name="TextBox 15"/>
          <p:cNvSpPr txBox="1"/>
          <p:nvPr/>
        </p:nvSpPr>
        <p:spPr>
          <a:xfrm>
            <a:off x="8338054" y="3129273"/>
            <a:ext cx="9218970" cy="405765"/>
          </a:xfrm>
          <a:prstGeom prst="rect">
            <a:avLst/>
          </a:prstGeom>
        </p:spPr>
        <p:txBody>
          <a:bodyPr lIns="0" tIns="0" rIns="0" bIns="0" rtlCol="0" anchor="t">
            <a:spAutoFit/>
          </a:bodyPr>
          <a:lstStyle/>
          <a:p>
            <a:pPr algn="ctr">
              <a:lnSpc>
                <a:spcPts val="2879"/>
              </a:lnSpc>
            </a:pPr>
            <a:r>
              <a:rPr lang="en-US" sz="3000" b="1" spc="-89">
                <a:solidFill>
                  <a:srgbClr val="F7B222"/>
                </a:solidFill>
                <a:latin typeface="Poppins Bold"/>
                <a:ea typeface="Poppins Bold"/>
                <a:cs typeface="Poppins Bold"/>
                <a:sym typeface="Poppins Bold"/>
              </a:rPr>
              <a:t>MODEL EVALUATION</a:t>
            </a:r>
          </a:p>
        </p:txBody>
      </p:sp>
      <p:sp>
        <p:nvSpPr>
          <p:cNvPr id="16" name="TextBox 16"/>
          <p:cNvSpPr txBox="1"/>
          <p:nvPr/>
        </p:nvSpPr>
        <p:spPr>
          <a:xfrm>
            <a:off x="9334650" y="3687438"/>
            <a:ext cx="7777028" cy="2568575"/>
          </a:xfrm>
          <a:prstGeom prst="rect">
            <a:avLst/>
          </a:prstGeom>
        </p:spPr>
        <p:txBody>
          <a:bodyPr lIns="0" tIns="0" rIns="0" bIns="0" rtlCol="0" anchor="t">
            <a:spAutoFit/>
          </a:bodyPr>
          <a:lstStyle/>
          <a:p>
            <a:pPr algn="just">
              <a:lnSpc>
                <a:spcPts val="3400"/>
              </a:lnSpc>
              <a:spcBef>
                <a:spcPct val="0"/>
              </a:spcBef>
            </a:pPr>
            <a:r>
              <a:rPr lang="en-US" sz="2000">
                <a:solidFill>
                  <a:srgbClr val="FFFFFF"/>
                </a:solidFill>
                <a:latin typeface="Poppins"/>
                <a:ea typeface="Poppins"/>
                <a:cs typeface="Poppins"/>
                <a:sym typeface="Poppins"/>
              </a:rPr>
              <a:t>Evaluated the model’s performance on the testing data using metrics such as R-squared, Mean Squared Error (MSE), and Root Mean Squared Error (RMSE) to assess its accuracy and goodness of fit. Analyzed the residuals to check for patterns indicating issues such as non-linearity, heteroscedasticity, or the presence of outliers.</a:t>
            </a:r>
          </a:p>
        </p:txBody>
      </p:sp>
      <p:sp>
        <p:nvSpPr>
          <p:cNvPr id="17" name="TextBox 17"/>
          <p:cNvSpPr txBox="1"/>
          <p:nvPr/>
        </p:nvSpPr>
        <p:spPr>
          <a:xfrm>
            <a:off x="0" y="7189497"/>
            <a:ext cx="9218970" cy="767715"/>
          </a:xfrm>
          <a:prstGeom prst="rect">
            <a:avLst/>
          </a:prstGeom>
        </p:spPr>
        <p:txBody>
          <a:bodyPr lIns="0" tIns="0" rIns="0" bIns="0" rtlCol="0" anchor="t">
            <a:spAutoFit/>
          </a:bodyPr>
          <a:lstStyle/>
          <a:p>
            <a:pPr algn="ctr">
              <a:lnSpc>
                <a:spcPts val="2879"/>
              </a:lnSpc>
            </a:pPr>
            <a:r>
              <a:rPr lang="en-US" sz="3000" b="1" spc="-89">
                <a:solidFill>
                  <a:srgbClr val="F7B222"/>
                </a:solidFill>
                <a:latin typeface="Poppins Bold"/>
                <a:ea typeface="Poppins Bold"/>
                <a:cs typeface="Poppins Bold"/>
                <a:sym typeface="Poppins Bold"/>
              </a:rPr>
              <a:t>MODEL INTERPRETATION AND INSIGHTS</a:t>
            </a:r>
          </a:p>
          <a:p>
            <a:pPr algn="ctr">
              <a:lnSpc>
                <a:spcPts val="2879"/>
              </a:lnSpc>
            </a:pPr>
            <a:endParaRPr lang="en-US" sz="3000" b="1" spc="-89">
              <a:solidFill>
                <a:srgbClr val="F7B222"/>
              </a:solidFill>
              <a:latin typeface="Poppins Bold"/>
              <a:ea typeface="Poppins Bold"/>
              <a:cs typeface="Poppins Bold"/>
              <a:sym typeface="Poppins Bold"/>
            </a:endParaRPr>
          </a:p>
        </p:txBody>
      </p:sp>
      <p:sp>
        <p:nvSpPr>
          <p:cNvPr id="18" name="TextBox 18"/>
          <p:cNvSpPr txBox="1"/>
          <p:nvPr/>
        </p:nvSpPr>
        <p:spPr>
          <a:xfrm>
            <a:off x="880916" y="7741913"/>
            <a:ext cx="7457138" cy="2139950"/>
          </a:xfrm>
          <a:prstGeom prst="rect">
            <a:avLst/>
          </a:prstGeom>
        </p:spPr>
        <p:txBody>
          <a:bodyPr lIns="0" tIns="0" rIns="0" bIns="0" rtlCol="0" anchor="t">
            <a:spAutoFit/>
          </a:bodyPr>
          <a:lstStyle/>
          <a:p>
            <a:pPr algn="just">
              <a:lnSpc>
                <a:spcPts val="3400"/>
              </a:lnSpc>
              <a:spcBef>
                <a:spcPct val="0"/>
              </a:spcBef>
            </a:pPr>
            <a:r>
              <a:rPr lang="en-US" sz="2000">
                <a:solidFill>
                  <a:srgbClr val="FFFFFF"/>
                </a:solidFill>
                <a:latin typeface="Poppins"/>
                <a:ea typeface="Poppins"/>
                <a:cs typeface="Poppins"/>
                <a:sym typeface="Poppins"/>
              </a:rPr>
              <a:t>Interpreted the regression coefficients to understand the effect of each advertising channel (TV, Radio, Newspaper) on sales. Identified the most influential advertising medium and examined potential synergies between different channels.</a:t>
            </a:r>
          </a:p>
        </p:txBody>
      </p:sp>
      <p:sp>
        <p:nvSpPr>
          <p:cNvPr id="19" name="TextBox 19"/>
          <p:cNvSpPr txBox="1"/>
          <p:nvPr/>
        </p:nvSpPr>
        <p:spPr>
          <a:xfrm>
            <a:off x="8613679" y="7189497"/>
            <a:ext cx="9218970" cy="405765"/>
          </a:xfrm>
          <a:prstGeom prst="rect">
            <a:avLst/>
          </a:prstGeom>
        </p:spPr>
        <p:txBody>
          <a:bodyPr lIns="0" tIns="0" rIns="0" bIns="0" rtlCol="0" anchor="t">
            <a:spAutoFit/>
          </a:bodyPr>
          <a:lstStyle/>
          <a:p>
            <a:pPr algn="ctr">
              <a:lnSpc>
                <a:spcPts val="2879"/>
              </a:lnSpc>
            </a:pPr>
            <a:r>
              <a:rPr lang="en-US" sz="3000" b="1" spc="-89">
                <a:solidFill>
                  <a:srgbClr val="F7B222"/>
                </a:solidFill>
                <a:latin typeface="Poppins Bold"/>
                <a:ea typeface="Poppins Bold"/>
                <a:cs typeface="Poppins Bold"/>
                <a:sym typeface="Poppins Bold"/>
              </a:rPr>
              <a:t>OPTIMIZATION AND RECOMMENDATION</a:t>
            </a:r>
          </a:p>
        </p:txBody>
      </p:sp>
      <p:sp>
        <p:nvSpPr>
          <p:cNvPr id="20" name="TextBox 20"/>
          <p:cNvSpPr txBox="1"/>
          <p:nvPr/>
        </p:nvSpPr>
        <p:spPr>
          <a:xfrm>
            <a:off x="9334650" y="7747662"/>
            <a:ext cx="7777028" cy="2139950"/>
          </a:xfrm>
          <a:prstGeom prst="rect">
            <a:avLst/>
          </a:prstGeom>
        </p:spPr>
        <p:txBody>
          <a:bodyPr lIns="0" tIns="0" rIns="0" bIns="0" rtlCol="0" anchor="t">
            <a:spAutoFit/>
          </a:bodyPr>
          <a:lstStyle/>
          <a:p>
            <a:pPr algn="just">
              <a:lnSpc>
                <a:spcPts val="3400"/>
              </a:lnSpc>
              <a:spcBef>
                <a:spcPct val="0"/>
              </a:spcBef>
            </a:pPr>
            <a:r>
              <a:rPr lang="en-US" sz="2000">
                <a:solidFill>
                  <a:srgbClr val="FFFFFF"/>
                </a:solidFill>
                <a:latin typeface="Poppins"/>
                <a:ea typeface="Poppins"/>
                <a:cs typeface="Poppins"/>
                <a:sym typeface="Poppins"/>
              </a:rPr>
              <a:t>Provided actionable recommendations for optimizing advertising budgets across TV, Radio, and Newspaper to maximize sales based on the model insights. Suggested adjustments to the advertising strategy to improve return on investment (ROI).</a:t>
            </a:r>
          </a:p>
        </p:txBody>
      </p:sp>
      <p:sp>
        <p:nvSpPr>
          <p:cNvPr id="21" name="TextBox 21"/>
          <p:cNvSpPr txBox="1"/>
          <p:nvPr/>
        </p:nvSpPr>
        <p:spPr>
          <a:xfrm>
            <a:off x="4441765" y="1312069"/>
            <a:ext cx="9283695" cy="1013988"/>
          </a:xfrm>
          <a:prstGeom prst="rect">
            <a:avLst/>
          </a:prstGeom>
        </p:spPr>
        <p:txBody>
          <a:bodyPr lIns="0" tIns="0" rIns="0" bIns="0" rtlCol="0" anchor="t">
            <a:spAutoFit/>
          </a:bodyPr>
          <a:lstStyle/>
          <a:p>
            <a:pPr algn="ctr">
              <a:lnSpc>
                <a:spcPts val="7036"/>
              </a:lnSpc>
            </a:pPr>
            <a:r>
              <a:rPr lang="en-US" sz="7329" b="1" spc="-219">
                <a:solidFill>
                  <a:srgbClr val="FFFFFF"/>
                </a:solidFill>
                <a:latin typeface="Poppins Bold"/>
                <a:ea typeface="Poppins Bold"/>
                <a:cs typeface="Poppins Bold"/>
                <a:sym typeface="Poppins Bold"/>
              </a:rPr>
              <a:t>METHODOLOGY</a:t>
            </a:r>
          </a:p>
        </p:txBody>
      </p:sp>
      <p:sp>
        <p:nvSpPr>
          <p:cNvPr id="22" name="TextBox 22"/>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9 SEPTEMBER 2024</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50646" y="1800820"/>
            <a:ext cx="14289717" cy="14289717"/>
            <a:chOff x="0" y="0"/>
            <a:chExt cx="812800" cy="812800"/>
          </a:xfrm>
        </p:grpSpPr>
        <p:sp>
          <p:nvSpPr>
            <p:cNvPr id="3" name="Freeform 3"/>
            <p:cNvSpPr/>
            <p:nvPr/>
          </p:nvSpPr>
          <p:spPr>
            <a:xfrm>
              <a:off x="9091" y="9091"/>
              <a:ext cx="794619" cy="794619"/>
            </a:xfrm>
            <a:custGeom>
              <a:avLst/>
              <a:gdLst/>
              <a:ahLst/>
              <a:cxnLst/>
              <a:rect l="l" t="t" r="r" b="b"/>
              <a:pathLst>
                <a:path w="794619" h="794619">
                  <a:moveTo>
                    <a:pt x="417613" y="11213"/>
                  </a:moveTo>
                  <a:lnTo>
                    <a:pt x="783405" y="377005"/>
                  </a:lnTo>
                  <a:cubicBezTo>
                    <a:pt x="794619" y="388218"/>
                    <a:pt x="794619" y="406399"/>
                    <a:pt x="783405" y="417613"/>
                  </a:cubicBezTo>
                  <a:lnTo>
                    <a:pt x="417613" y="783405"/>
                  </a:lnTo>
                  <a:cubicBezTo>
                    <a:pt x="406399" y="794619"/>
                    <a:pt x="388218" y="794619"/>
                    <a:pt x="377005" y="783405"/>
                  </a:cubicBezTo>
                  <a:lnTo>
                    <a:pt x="11213" y="417613"/>
                  </a:lnTo>
                  <a:cubicBezTo>
                    <a:pt x="0" y="406399"/>
                    <a:pt x="0" y="388218"/>
                    <a:pt x="11213" y="377005"/>
                  </a:cubicBezTo>
                  <a:lnTo>
                    <a:pt x="377005" y="11213"/>
                  </a:lnTo>
                  <a:cubicBezTo>
                    <a:pt x="388218" y="0"/>
                    <a:pt x="406399" y="0"/>
                    <a:pt x="417613" y="11213"/>
                  </a:cubicBezTo>
                  <a:close/>
                </a:path>
              </a:pathLst>
            </a:custGeom>
            <a:solidFill>
              <a:srgbClr val="0A1E22"/>
            </a:solidFill>
          </p:spPr>
        </p:sp>
        <p:sp>
          <p:nvSpPr>
            <p:cNvPr id="4" name="TextBox 4"/>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9505264" y="1451230"/>
            <a:ext cx="8064050" cy="8064050"/>
            <a:chOff x="0" y="0"/>
            <a:chExt cx="812800" cy="812800"/>
          </a:xfrm>
        </p:grpSpPr>
        <p:sp>
          <p:nvSpPr>
            <p:cNvPr id="6" name="Freeform 6"/>
            <p:cNvSpPr/>
            <p:nvPr/>
          </p:nvSpPr>
          <p:spPr>
            <a:xfrm>
              <a:off x="21076" y="21076"/>
              <a:ext cx="770647" cy="770647"/>
            </a:xfrm>
            <a:custGeom>
              <a:avLst/>
              <a:gdLst/>
              <a:ahLst/>
              <a:cxnLst/>
              <a:rect l="l" t="t" r="r" b="b"/>
              <a:pathLst>
                <a:path w="770647" h="770647">
                  <a:moveTo>
                    <a:pt x="421304" y="14904"/>
                  </a:moveTo>
                  <a:lnTo>
                    <a:pt x="755744" y="349344"/>
                  </a:lnTo>
                  <a:cubicBezTo>
                    <a:pt x="765287" y="358887"/>
                    <a:pt x="770648" y="371829"/>
                    <a:pt x="770648" y="385324"/>
                  </a:cubicBezTo>
                  <a:cubicBezTo>
                    <a:pt x="770648" y="398819"/>
                    <a:pt x="765287" y="411761"/>
                    <a:pt x="755744" y="421304"/>
                  </a:cubicBezTo>
                  <a:lnTo>
                    <a:pt x="421304" y="755744"/>
                  </a:lnTo>
                  <a:cubicBezTo>
                    <a:pt x="411761" y="765287"/>
                    <a:pt x="398819" y="770648"/>
                    <a:pt x="385324" y="770648"/>
                  </a:cubicBezTo>
                  <a:cubicBezTo>
                    <a:pt x="371829" y="770648"/>
                    <a:pt x="358887" y="765287"/>
                    <a:pt x="349344" y="755744"/>
                  </a:cubicBezTo>
                  <a:lnTo>
                    <a:pt x="14904" y="421304"/>
                  </a:lnTo>
                  <a:cubicBezTo>
                    <a:pt x="5361" y="411761"/>
                    <a:pt x="0" y="398819"/>
                    <a:pt x="0" y="385324"/>
                  </a:cubicBezTo>
                  <a:cubicBezTo>
                    <a:pt x="0" y="371829"/>
                    <a:pt x="5361" y="358887"/>
                    <a:pt x="14904" y="349344"/>
                  </a:cubicBezTo>
                  <a:lnTo>
                    <a:pt x="349344" y="14904"/>
                  </a:lnTo>
                  <a:cubicBezTo>
                    <a:pt x="358887" y="5361"/>
                    <a:pt x="371829" y="0"/>
                    <a:pt x="385324" y="0"/>
                  </a:cubicBezTo>
                  <a:cubicBezTo>
                    <a:pt x="398819" y="0"/>
                    <a:pt x="411761" y="5361"/>
                    <a:pt x="421304" y="14904"/>
                  </a:cubicBezTo>
                  <a:close/>
                </a:path>
              </a:pathLst>
            </a:custGeom>
            <a:blipFill>
              <a:blip r:embed="rId2"/>
              <a:stretch>
                <a:fillRect l="-39173" r="-39173"/>
              </a:stretch>
            </a:blipFill>
            <a:ln w="142875" cap="rnd">
              <a:solidFill>
                <a:srgbClr val="F7B222"/>
              </a:solidFill>
              <a:prstDash val="solid"/>
              <a:round/>
            </a:ln>
          </p:spPr>
        </p:sp>
      </p:grpSp>
      <p:grpSp>
        <p:nvGrpSpPr>
          <p:cNvPr id="7" name="Group 7"/>
          <p:cNvGrpSpPr/>
          <p:nvPr/>
        </p:nvGrpSpPr>
        <p:grpSpPr>
          <a:xfrm>
            <a:off x="16964057" y="1155987"/>
            <a:ext cx="295243" cy="29524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9" name="TextBox 9"/>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grpSp>
        <p:nvGrpSpPr>
          <p:cNvPr id="10" name="Group 10"/>
          <p:cNvGrpSpPr/>
          <p:nvPr/>
        </p:nvGrpSpPr>
        <p:grpSpPr>
          <a:xfrm>
            <a:off x="3977708" y="3866943"/>
            <a:ext cx="3371205" cy="406040"/>
            <a:chOff x="0" y="0"/>
            <a:chExt cx="887889" cy="106941"/>
          </a:xfrm>
        </p:grpSpPr>
        <p:sp>
          <p:nvSpPr>
            <p:cNvPr id="11" name="Freeform 11"/>
            <p:cNvSpPr/>
            <p:nvPr/>
          </p:nvSpPr>
          <p:spPr>
            <a:xfrm>
              <a:off x="0" y="0"/>
              <a:ext cx="887889" cy="106941"/>
            </a:xfrm>
            <a:custGeom>
              <a:avLst/>
              <a:gdLst/>
              <a:ahLst/>
              <a:cxnLst/>
              <a:rect l="l" t="t" r="r" b="b"/>
              <a:pathLst>
                <a:path w="887889" h="106941">
                  <a:moveTo>
                    <a:pt x="53470" y="0"/>
                  </a:moveTo>
                  <a:lnTo>
                    <a:pt x="834419" y="0"/>
                  </a:lnTo>
                  <a:cubicBezTo>
                    <a:pt x="863950" y="0"/>
                    <a:pt x="887889" y="23939"/>
                    <a:pt x="887889" y="53470"/>
                  </a:cubicBezTo>
                  <a:lnTo>
                    <a:pt x="887889" y="53470"/>
                  </a:lnTo>
                  <a:cubicBezTo>
                    <a:pt x="887889" y="67652"/>
                    <a:pt x="882256" y="81252"/>
                    <a:pt x="872228" y="91280"/>
                  </a:cubicBezTo>
                  <a:cubicBezTo>
                    <a:pt x="862201" y="101307"/>
                    <a:pt x="848600" y="106941"/>
                    <a:pt x="834419" y="106941"/>
                  </a:cubicBezTo>
                  <a:lnTo>
                    <a:pt x="53470" y="106941"/>
                  </a:lnTo>
                  <a:cubicBezTo>
                    <a:pt x="23939" y="106941"/>
                    <a:pt x="0" y="83001"/>
                    <a:pt x="0" y="53470"/>
                  </a:cubicBezTo>
                  <a:lnTo>
                    <a:pt x="0" y="53470"/>
                  </a:lnTo>
                  <a:cubicBezTo>
                    <a:pt x="0" y="23939"/>
                    <a:pt x="23939" y="0"/>
                    <a:pt x="53470" y="0"/>
                  </a:cubicBezTo>
                  <a:close/>
                </a:path>
              </a:pathLst>
            </a:custGeom>
            <a:solidFill>
              <a:srgbClr val="F7B222"/>
            </a:solidFill>
          </p:spPr>
        </p:sp>
        <p:sp>
          <p:nvSpPr>
            <p:cNvPr id="12" name="TextBox 12"/>
            <p:cNvSpPr txBox="1"/>
            <p:nvPr/>
          </p:nvSpPr>
          <p:spPr>
            <a:xfrm>
              <a:off x="0" y="-123825"/>
              <a:ext cx="887889" cy="230766"/>
            </a:xfrm>
            <a:prstGeom prst="rect">
              <a:avLst/>
            </a:prstGeom>
          </p:spPr>
          <p:txBody>
            <a:bodyPr lIns="50800" tIns="50800" rIns="50800" bIns="50800" rtlCol="0" anchor="ctr"/>
            <a:lstStyle/>
            <a:p>
              <a:pPr algn="ctr">
                <a:lnSpc>
                  <a:spcPts val="3910"/>
                </a:lnSpc>
              </a:pPr>
              <a:endParaRPr/>
            </a:p>
          </p:txBody>
        </p:sp>
      </p:grpSp>
      <p:grpSp>
        <p:nvGrpSpPr>
          <p:cNvPr id="13" name="Group 13"/>
          <p:cNvGrpSpPr/>
          <p:nvPr/>
        </p:nvGrpSpPr>
        <p:grpSpPr>
          <a:xfrm>
            <a:off x="3977708" y="5637772"/>
            <a:ext cx="3371205" cy="406040"/>
            <a:chOff x="0" y="0"/>
            <a:chExt cx="887889" cy="106941"/>
          </a:xfrm>
        </p:grpSpPr>
        <p:sp>
          <p:nvSpPr>
            <p:cNvPr id="14" name="Freeform 14"/>
            <p:cNvSpPr/>
            <p:nvPr/>
          </p:nvSpPr>
          <p:spPr>
            <a:xfrm>
              <a:off x="0" y="0"/>
              <a:ext cx="887889" cy="106941"/>
            </a:xfrm>
            <a:custGeom>
              <a:avLst/>
              <a:gdLst/>
              <a:ahLst/>
              <a:cxnLst/>
              <a:rect l="l" t="t" r="r" b="b"/>
              <a:pathLst>
                <a:path w="887889" h="106941">
                  <a:moveTo>
                    <a:pt x="53470" y="0"/>
                  </a:moveTo>
                  <a:lnTo>
                    <a:pt x="834419" y="0"/>
                  </a:lnTo>
                  <a:cubicBezTo>
                    <a:pt x="863950" y="0"/>
                    <a:pt x="887889" y="23939"/>
                    <a:pt x="887889" y="53470"/>
                  </a:cubicBezTo>
                  <a:lnTo>
                    <a:pt x="887889" y="53470"/>
                  </a:lnTo>
                  <a:cubicBezTo>
                    <a:pt x="887889" y="67652"/>
                    <a:pt x="882256" y="81252"/>
                    <a:pt x="872228" y="91280"/>
                  </a:cubicBezTo>
                  <a:cubicBezTo>
                    <a:pt x="862201" y="101307"/>
                    <a:pt x="848600" y="106941"/>
                    <a:pt x="834419" y="106941"/>
                  </a:cubicBezTo>
                  <a:lnTo>
                    <a:pt x="53470" y="106941"/>
                  </a:lnTo>
                  <a:cubicBezTo>
                    <a:pt x="23939" y="106941"/>
                    <a:pt x="0" y="83001"/>
                    <a:pt x="0" y="53470"/>
                  </a:cubicBezTo>
                  <a:lnTo>
                    <a:pt x="0" y="53470"/>
                  </a:lnTo>
                  <a:cubicBezTo>
                    <a:pt x="0" y="23939"/>
                    <a:pt x="23939" y="0"/>
                    <a:pt x="53470" y="0"/>
                  </a:cubicBezTo>
                  <a:close/>
                </a:path>
              </a:pathLst>
            </a:custGeom>
            <a:solidFill>
              <a:srgbClr val="F7B222"/>
            </a:solidFill>
          </p:spPr>
        </p:sp>
        <p:sp>
          <p:nvSpPr>
            <p:cNvPr id="15" name="TextBox 15"/>
            <p:cNvSpPr txBox="1"/>
            <p:nvPr/>
          </p:nvSpPr>
          <p:spPr>
            <a:xfrm>
              <a:off x="0" y="-123825"/>
              <a:ext cx="887889" cy="230766"/>
            </a:xfrm>
            <a:prstGeom prst="rect">
              <a:avLst/>
            </a:prstGeom>
          </p:spPr>
          <p:txBody>
            <a:bodyPr lIns="50800" tIns="50800" rIns="50800" bIns="50800" rtlCol="0" anchor="ctr"/>
            <a:lstStyle/>
            <a:p>
              <a:pPr algn="ctr">
                <a:lnSpc>
                  <a:spcPts val="3910"/>
                </a:lnSpc>
              </a:pPr>
              <a:endParaRPr/>
            </a:p>
          </p:txBody>
        </p:sp>
      </p:grpSp>
      <p:grpSp>
        <p:nvGrpSpPr>
          <p:cNvPr id="16" name="Group 16"/>
          <p:cNvGrpSpPr/>
          <p:nvPr/>
        </p:nvGrpSpPr>
        <p:grpSpPr>
          <a:xfrm>
            <a:off x="3977708" y="7437175"/>
            <a:ext cx="3371205" cy="406040"/>
            <a:chOff x="0" y="0"/>
            <a:chExt cx="887889" cy="106941"/>
          </a:xfrm>
        </p:grpSpPr>
        <p:sp>
          <p:nvSpPr>
            <p:cNvPr id="17" name="Freeform 17"/>
            <p:cNvSpPr/>
            <p:nvPr/>
          </p:nvSpPr>
          <p:spPr>
            <a:xfrm>
              <a:off x="0" y="0"/>
              <a:ext cx="887889" cy="106941"/>
            </a:xfrm>
            <a:custGeom>
              <a:avLst/>
              <a:gdLst/>
              <a:ahLst/>
              <a:cxnLst/>
              <a:rect l="l" t="t" r="r" b="b"/>
              <a:pathLst>
                <a:path w="887889" h="106941">
                  <a:moveTo>
                    <a:pt x="53470" y="0"/>
                  </a:moveTo>
                  <a:lnTo>
                    <a:pt x="834419" y="0"/>
                  </a:lnTo>
                  <a:cubicBezTo>
                    <a:pt x="863950" y="0"/>
                    <a:pt x="887889" y="23939"/>
                    <a:pt x="887889" y="53470"/>
                  </a:cubicBezTo>
                  <a:lnTo>
                    <a:pt x="887889" y="53470"/>
                  </a:lnTo>
                  <a:cubicBezTo>
                    <a:pt x="887889" y="67652"/>
                    <a:pt x="882256" y="81252"/>
                    <a:pt x="872228" y="91280"/>
                  </a:cubicBezTo>
                  <a:cubicBezTo>
                    <a:pt x="862201" y="101307"/>
                    <a:pt x="848600" y="106941"/>
                    <a:pt x="834419" y="106941"/>
                  </a:cubicBezTo>
                  <a:lnTo>
                    <a:pt x="53470" y="106941"/>
                  </a:lnTo>
                  <a:cubicBezTo>
                    <a:pt x="23939" y="106941"/>
                    <a:pt x="0" y="83001"/>
                    <a:pt x="0" y="53470"/>
                  </a:cubicBezTo>
                  <a:lnTo>
                    <a:pt x="0" y="53470"/>
                  </a:lnTo>
                  <a:cubicBezTo>
                    <a:pt x="0" y="23939"/>
                    <a:pt x="23939" y="0"/>
                    <a:pt x="53470" y="0"/>
                  </a:cubicBezTo>
                  <a:close/>
                </a:path>
              </a:pathLst>
            </a:custGeom>
            <a:solidFill>
              <a:srgbClr val="F7B222"/>
            </a:solidFill>
          </p:spPr>
        </p:sp>
        <p:sp>
          <p:nvSpPr>
            <p:cNvPr id="18" name="TextBox 18"/>
            <p:cNvSpPr txBox="1"/>
            <p:nvPr/>
          </p:nvSpPr>
          <p:spPr>
            <a:xfrm>
              <a:off x="0" y="-123825"/>
              <a:ext cx="887889" cy="230766"/>
            </a:xfrm>
            <a:prstGeom prst="rect">
              <a:avLst/>
            </a:prstGeom>
          </p:spPr>
          <p:txBody>
            <a:bodyPr lIns="50800" tIns="50800" rIns="50800" bIns="50800" rtlCol="0" anchor="ctr"/>
            <a:lstStyle/>
            <a:p>
              <a:pPr algn="ctr">
                <a:lnSpc>
                  <a:spcPts val="3910"/>
                </a:lnSpc>
              </a:pPr>
              <a:endParaRPr/>
            </a:p>
          </p:txBody>
        </p:sp>
      </p:grpSp>
      <p:sp>
        <p:nvSpPr>
          <p:cNvPr id="19" name="Freeform 19"/>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3"/>
            <a:stretch>
              <a:fillRect l="-8103" r="-8103"/>
            </a:stretch>
          </a:blipFill>
        </p:spPr>
      </p:sp>
      <p:sp>
        <p:nvSpPr>
          <p:cNvPr id="20" name="TextBox 20"/>
          <p:cNvSpPr txBox="1"/>
          <p:nvPr/>
        </p:nvSpPr>
        <p:spPr>
          <a:xfrm>
            <a:off x="687262" y="2070173"/>
            <a:ext cx="9659235" cy="1013988"/>
          </a:xfrm>
          <a:prstGeom prst="rect">
            <a:avLst/>
          </a:prstGeom>
        </p:spPr>
        <p:txBody>
          <a:bodyPr lIns="0" tIns="0" rIns="0" bIns="0" rtlCol="0" anchor="t">
            <a:spAutoFit/>
          </a:bodyPr>
          <a:lstStyle/>
          <a:p>
            <a:pPr algn="ctr">
              <a:lnSpc>
                <a:spcPts val="7036"/>
              </a:lnSpc>
            </a:pPr>
            <a:r>
              <a:rPr lang="en-US" sz="7329" b="1" spc="-219">
                <a:solidFill>
                  <a:srgbClr val="0A1E22"/>
                </a:solidFill>
                <a:latin typeface="Poppins Bold"/>
                <a:ea typeface="Poppins Bold"/>
                <a:cs typeface="Poppins Bold"/>
                <a:sym typeface="Poppins Bold"/>
              </a:rPr>
              <a:t>ANALYSIS  &amp; RESULTS</a:t>
            </a:r>
          </a:p>
        </p:txBody>
      </p:sp>
      <p:sp>
        <p:nvSpPr>
          <p:cNvPr id="21" name="TextBox 21"/>
          <p:cNvSpPr txBox="1"/>
          <p:nvPr/>
        </p:nvSpPr>
        <p:spPr>
          <a:xfrm>
            <a:off x="323678" y="4250297"/>
            <a:ext cx="10022818" cy="968375"/>
          </a:xfrm>
          <a:prstGeom prst="rect">
            <a:avLst/>
          </a:prstGeom>
        </p:spPr>
        <p:txBody>
          <a:bodyPr lIns="0" tIns="0" rIns="0" bIns="0" rtlCol="0" anchor="t">
            <a:spAutoFit/>
          </a:bodyPr>
          <a:lstStyle/>
          <a:p>
            <a:pPr marL="0" lvl="0" indent="0" algn="ctr">
              <a:lnSpc>
                <a:spcPts val="3910"/>
              </a:lnSpc>
              <a:spcBef>
                <a:spcPct val="0"/>
              </a:spcBef>
            </a:pPr>
            <a:r>
              <a:rPr lang="en-US" sz="2300" spc="324">
                <a:solidFill>
                  <a:srgbClr val="0A1E22"/>
                </a:solidFill>
                <a:latin typeface="Poppins"/>
                <a:ea typeface="Poppins"/>
                <a:cs typeface="Poppins"/>
                <a:sym typeface="Poppins"/>
              </a:rPr>
              <a:t>PEOPLE ARE MOST LIKELY TO PURCHASE A GOOD/SRVICE IF IT IS ADVERTISED VIA TV.</a:t>
            </a:r>
          </a:p>
        </p:txBody>
      </p:sp>
      <p:sp>
        <p:nvSpPr>
          <p:cNvPr id="22" name="TextBox 22"/>
          <p:cNvSpPr txBox="1"/>
          <p:nvPr/>
        </p:nvSpPr>
        <p:spPr>
          <a:xfrm>
            <a:off x="3840737" y="3920522"/>
            <a:ext cx="3645148" cy="352461"/>
          </a:xfrm>
          <a:prstGeom prst="rect">
            <a:avLst/>
          </a:prstGeom>
        </p:spPr>
        <p:txBody>
          <a:bodyPr lIns="0" tIns="0" rIns="0" bIns="0" rtlCol="0" anchor="t">
            <a:spAutoFit/>
          </a:bodyPr>
          <a:lstStyle/>
          <a:p>
            <a:pPr algn="ctr">
              <a:lnSpc>
                <a:spcPts val="2401"/>
              </a:lnSpc>
            </a:pPr>
            <a:r>
              <a:rPr lang="en-US" sz="2501" b="1">
                <a:solidFill>
                  <a:srgbClr val="0A1E22"/>
                </a:solidFill>
                <a:latin typeface="Poppins Bold"/>
                <a:ea typeface="Poppins Bold"/>
                <a:cs typeface="Poppins Bold"/>
                <a:sym typeface="Poppins Bold"/>
              </a:rPr>
              <a:t>MOST REACH</a:t>
            </a:r>
          </a:p>
        </p:txBody>
      </p:sp>
      <p:sp>
        <p:nvSpPr>
          <p:cNvPr id="23" name="TextBox 23"/>
          <p:cNvSpPr txBox="1"/>
          <p:nvPr/>
        </p:nvSpPr>
        <p:spPr>
          <a:xfrm>
            <a:off x="323678" y="6021125"/>
            <a:ext cx="10022818" cy="968375"/>
          </a:xfrm>
          <a:prstGeom prst="rect">
            <a:avLst/>
          </a:prstGeom>
        </p:spPr>
        <p:txBody>
          <a:bodyPr lIns="0" tIns="0" rIns="0" bIns="0" rtlCol="0" anchor="t">
            <a:spAutoFit/>
          </a:bodyPr>
          <a:lstStyle/>
          <a:p>
            <a:pPr marL="0" lvl="0" indent="0" algn="ctr">
              <a:lnSpc>
                <a:spcPts val="3910"/>
              </a:lnSpc>
              <a:spcBef>
                <a:spcPct val="0"/>
              </a:spcBef>
            </a:pPr>
            <a:r>
              <a:rPr lang="en-US" sz="2300" spc="324">
                <a:solidFill>
                  <a:srgbClr val="0A1E22"/>
                </a:solidFill>
                <a:latin typeface="Poppins"/>
                <a:ea typeface="Poppins"/>
                <a:cs typeface="Poppins"/>
                <a:sym typeface="Poppins"/>
              </a:rPr>
              <a:t>LESS EXPENDITURE IN NEWSPAPER ADVERTISING STILL GETS A SELLER QUITE GOOD SALES.</a:t>
            </a:r>
          </a:p>
        </p:txBody>
      </p:sp>
      <p:sp>
        <p:nvSpPr>
          <p:cNvPr id="24" name="TextBox 24"/>
          <p:cNvSpPr txBox="1"/>
          <p:nvPr/>
        </p:nvSpPr>
        <p:spPr>
          <a:xfrm>
            <a:off x="3840737" y="5691351"/>
            <a:ext cx="3645148" cy="352461"/>
          </a:xfrm>
          <a:prstGeom prst="rect">
            <a:avLst/>
          </a:prstGeom>
        </p:spPr>
        <p:txBody>
          <a:bodyPr lIns="0" tIns="0" rIns="0" bIns="0" rtlCol="0" anchor="t">
            <a:spAutoFit/>
          </a:bodyPr>
          <a:lstStyle/>
          <a:p>
            <a:pPr algn="ctr">
              <a:lnSpc>
                <a:spcPts val="2401"/>
              </a:lnSpc>
            </a:pPr>
            <a:r>
              <a:rPr lang="en-US" sz="2501" b="1">
                <a:solidFill>
                  <a:srgbClr val="0A1E22"/>
                </a:solidFill>
                <a:latin typeface="Poppins Bold"/>
                <a:ea typeface="Poppins Bold"/>
                <a:cs typeface="Poppins Bold"/>
                <a:sym typeface="Poppins Bold"/>
              </a:rPr>
              <a:t>VIABILITY</a:t>
            </a:r>
          </a:p>
        </p:txBody>
      </p:sp>
      <p:sp>
        <p:nvSpPr>
          <p:cNvPr id="25" name="TextBox 25"/>
          <p:cNvSpPr txBox="1"/>
          <p:nvPr/>
        </p:nvSpPr>
        <p:spPr>
          <a:xfrm>
            <a:off x="323678" y="7820529"/>
            <a:ext cx="10022818" cy="968375"/>
          </a:xfrm>
          <a:prstGeom prst="rect">
            <a:avLst/>
          </a:prstGeom>
        </p:spPr>
        <p:txBody>
          <a:bodyPr lIns="0" tIns="0" rIns="0" bIns="0" rtlCol="0" anchor="t">
            <a:spAutoFit/>
          </a:bodyPr>
          <a:lstStyle/>
          <a:p>
            <a:pPr marL="0" lvl="0" indent="0" algn="ctr">
              <a:lnSpc>
                <a:spcPts val="3910"/>
              </a:lnSpc>
              <a:spcBef>
                <a:spcPct val="0"/>
              </a:spcBef>
            </a:pPr>
            <a:r>
              <a:rPr lang="en-US" sz="2300" spc="324">
                <a:solidFill>
                  <a:srgbClr val="0A1E22"/>
                </a:solidFill>
                <a:latin typeface="Poppins"/>
                <a:ea typeface="Poppins"/>
                <a:cs typeface="Poppins"/>
                <a:sym typeface="Poppins"/>
              </a:rPr>
              <a:t>ADVERTISING VIA RADIO HAS THE MOST RANDOM RANGE OF NEW BUYERS.</a:t>
            </a:r>
          </a:p>
        </p:txBody>
      </p:sp>
      <p:sp>
        <p:nvSpPr>
          <p:cNvPr id="26" name="TextBox 26"/>
          <p:cNvSpPr txBox="1"/>
          <p:nvPr/>
        </p:nvSpPr>
        <p:spPr>
          <a:xfrm>
            <a:off x="3840737" y="7490754"/>
            <a:ext cx="3645148" cy="352461"/>
          </a:xfrm>
          <a:prstGeom prst="rect">
            <a:avLst/>
          </a:prstGeom>
        </p:spPr>
        <p:txBody>
          <a:bodyPr lIns="0" tIns="0" rIns="0" bIns="0" rtlCol="0" anchor="t">
            <a:spAutoFit/>
          </a:bodyPr>
          <a:lstStyle/>
          <a:p>
            <a:pPr algn="ctr">
              <a:lnSpc>
                <a:spcPts val="2401"/>
              </a:lnSpc>
            </a:pPr>
            <a:r>
              <a:rPr lang="en-US" sz="2501" b="1">
                <a:solidFill>
                  <a:srgbClr val="0A1E22"/>
                </a:solidFill>
                <a:latin typeface="Poppins Bold"/>
                <a:ea typeface="Poppins Bold"/>
                <a:cs typeface="Poppins Bold"/>
                <a:sym typeface="Poppins Bold"/>
              </a:rPr>
              <a:t>MOST RANDOM</a:t>
            </a:r>
          </a:p>
        </p:txBody>
      </p:sp>
      <p:sp>
        <p:nvSpPr>
          <p:cNvPr id="27" name="TextBox 27"/>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000000"/>
                </a:solidFill>
                <a:latin typeface="Poppins Bold"/>
                <a:ea typeface="Poppins Bold"/>
                <a:cs typeface="Poppins Bold"/>
                <a:sym typeface="Poppins Bold"/>
              </a:rPr>
              <a:t>FINLATICS</a:t>
            </a:r>
          </a:p>
          <a:p>
            <a:pPr algn="l">
              <a:lnSpc>
                <a:spcPts val="768"/>
              </a:lnSpc>
            </a:pPr>
            <a:r>
              <a:rPr lang="en-US" sz="800" b="1">
                <a:solidFill>
                  <a:srgbClr val="000000"/>
                </a:solidFill>
                <a:latin typeface="Poppins Bold"/>
                <a:ea typeface="Poppins Bold"/>
                <a:cs typeface="Poppins Bold"/>
                <a:sym typeface="Poppins Bold"/>
              </a:rPr>
              <a:t>ENABLING LEARNING AND INSIGHTS</a:t>
            </a:r>
          </a:p>
        </p:txBody>
      </p:sp>
      <p:sp>
        <p:nvSpPr>
          <p:cNvPr id="28" name="TextBox 28"/>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000000"/>
                </a:solidFill>
                <a:latin typeface="Poppins"/>
                <a:ea typeface="Poppins"/>
                <a:cs typeface="Poppins"/>
                <a:sym typeface="Poppins"/>
              </a:rPr>
              <a:t>9 SEPTEMBER 2024</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C252A"/>
        </a:solidFill>
        <a:effectLst/>
      </p:bgPr>
    </p:bg>
    <p:spTree>
      <p:nvGrpSpPr>
        <p:cNvPr id="1" name=""/>
        <p:cNvGrpSpPr/>
        <p:nvPr/>
      </p:nvGrpSpPr>
      <p:grpSpPr>
        <a:xfrm>
          <a:off x="0" y="0"/>
          <a:ext cx="0" cy="0"/>
          <a:chOff x="0" y="0"/>
          <a:chExt cx="0" cy="0"/>
        </a:xfrm>
      </p:grpSpPr>
      <p:grpSp>
        <p:nvGrpSpPr>
          <p:cNvPr id="2" name="Group 2"/>
          <p:cNvGrpSpPr/>
          <p:nvPr/>
        </p:nvGrpSpPr>
        <p:grpSpPr>
          <a:xfrm>
            <a:off x="11274528" y="-6754408"/>
            <a:ext cx="11334656" cy="11334656"/>
            <a:chOff x="0" y="0"/>
            <a:chExt cx="812800" cy="812800"/>
          </a:xfrm>
        </p:grpSpPr>
        <p:sp>
          <p:nvSpPr>
            <p:cNvPr id="3" name="Freeform 3"/>
            <p:cNvSpPr/>
            <p:nvPr/>
          </p:nvSpPr>
          <p:spPr>
            <a:xfrm>
              <a:off x="11460" y="11460"/>
              <a:ext cx="789879" cy="789879"/>
            </a:xfrm>
            <a:custGeom>
              <a:avLst/>
              <a:gdLst/>
              <a:ahLst/>
              <a:cxnLst/>
              <a:rect l="l" t="t" r="r" b="b"/>
              <a:pathLst>
                <a:path w="789879" h="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id="4" name="TextBox 4"/>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964057" y="1155987"/>
            <a:ext cx="295243" cy="29524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grpSp>
        <p:nvGrpSpPr>
          <p:cNvPr id="8" name="Group 8"/>
          <p:cNvGrpSpPr/>
          <p:nvPr/>
        </p:nvGrpSpPr>
        <p:grpSpPr>
          <a:xfrm>
            <a:off x="-2750656" y="4223139"/>
            <a:ext cx="11334656" cy="11334656"/>
            <a:chOff x="0" y="0"/>
            <a:chExt cx="812800" cy="812800"/>
          </a:xfrm>
        </p:grpSpPr>
        <p:sp>
          <p:nvSpPr>
            <p:cNvPr id="9" name="Freeform 9"/>
            <p:cNvSpPr/>
            <p:nvPr/>
          </p:nvSpPr>
          <p:spPr>
            <a:xfrm>
              <a:off x="11460" y="11460"/>
              <a:ext cx="789879" cy="789879"/>
            </a:xfrm>
            <a:custGeom>
              <a:avLst/>
              <a:gdLst/>
              <a:ahLst/>
              <a:cxnLst/>
              <a:rect l="l" t="t" r="r" b="b"/>
              <a:pathLst>
                <a:path w="789879" h="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id="10" name="TextBox 10"/>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946184" y="3507452"/>
            <a:ext cx="3999109" cy="3999109"/>
            <a:chOff x="0" y="0"/>
            <a:chExt cx="812800" cy="812800"/>
          </a:xfrm>
        </p:grpSpPr>
        <p:sp>
          <p:nvSpPr>
            <p:cNvPr id="12" name="Freeform 12"/>
            <p:cNvSpPr/>
            <p:nvPr/>
          </p:nvSpPr>
          <p:spPr>
            <a:xfrm rot="-6000">
              <a:off x="32426" y="32426"/>
              <a:ext cx="747947" cy="747947"/>
            </a:xfrm>
            <a:custGeom>
              <a:avLst/>
              <a:gdLst/>
              <a:ahLst/>
              <a:cxnLst/>
              <a:rect l="l" t="t" r="r" b="b"/>
              <a:pathLst>
                <a:path w="747947" h="747947">
                  <a:moveTo>
                    <a:pt x="447108" y="40253"/>
                  </a:moveTo>
                  <a:lnTo>
                    <a:pt x="707949" y="302005"/>
                  </a:lnTo>
                  <a:cubicBezTo>
                    <a:pt x="747948" y="342144"/>
                    <a:pt x="747834" y="407109"/>
                    <a:pt x="707695" y="447108"/>
                  </a:cubicBezTo>
                  <a:lnTo>
                    <a:pt x="445943" y="707949"/>
                  </a:lnTo>
                  <a:cubicBezTo>
                    <a:pt x="405804" y="747948"/>
                    <a:pt x="340839" y="747834"/>
                    <a:pt x="300840" y="707695"/>
                  </a:cubicBezTo>
                  <a:lnTo>
                    <a:pt x="39999" y="445943"/>
                  </a:lnTo>
                  <a:cubicBezTo>
                    <a:pt x="0" y="405804"/>
                    <a:pt x="114" y="340839"/>
                    <a:pt x="40253" y="300840"/>
                  </a:cubicBezTo>
                  <a:lnTo>
                    <a:pt x="302005" y="39999"/>
                  </a:lnTo>
                  <a:cubicBezTo>
                    <a:pt x="342144" y="0"/>
                    <a:pt x="407109" y="114"/>
                    <a:pt x="447108" y="40253"/>
                  </a:cubicBezTo>
                  <a:close/>
                </a:path>
              </a:pathLst>
            </a:custGeom>
            <a:blipFill>
              <a:blip r:embed="rId2"/>
              <a:stretch>
                <a:fillRect l="-29797" t="-5839" r="-47728" b="-5839"/>
              </a:stretch>
            </a:blipFill>
            <a:ln w="142875" cap="rnd">
              <a:solidFill>
                <a:srgbClr val="F7B222"/>
              </a:solidFill>
              <a:prstDash val="solid"/>
              <a:round/>
            </a:ln>
          </p:spPr>
        </p:sp>
      </p:grpSp>
      <p:grpSp>
        <p:nvGrpSpPr>
          <p:cNvPr id="13" name="Group 13"/>
          <p:cNvGrpSpPr/>
          <p:nvPr/>
        </p:nvGrpSpPr>
        <p:grpSpPr>
          <a:xfrm>
            <a:off x="7148988" y="3507452"/>
            <a:ext cx="3999109" cy="3999109"/>
            <a:chOff x="0" y="0"/>
            <a:chExt cx="812800" cy="812800"/>
          </a:xfrm>
        </p:grpSpPr>
        <p:sp>
          <p:nvSpPr>
            <p:cNvPr id="14" name="Freeform 14"/>
            <p:cNvSpPr/>
            <p:nvPr/>
          </p:nvSpPr>
          <p:spPr>
            <a:xfrm rot="-24000">
              <a:off x="32265" y="32265"/>
              <a:ext cx="748270" cy="748270"/>
            </a:xfrm>
            <a:custGeom>
              <a:avLst/>
              <a:gdLst/>
              <a:ahLst/>
              <a:cxnLst/>
              <a:rect l="l" t="t" r="r" b="b"/>
              <a:pathLst>
                <a:path w="748270" h="748270">
                  <a:moveTo>
                    <a:pt x="449015" y="40801"/>
                  </a:moveTo>
                  <a:lnTo>
                    <a:pt x="708482" y="303916"/>
                  </a:lnTo>
                  <a:cubicBezTo>
                    <a:pt x="748270" y="344264"/>
                    <a:pt x="747817" y="409227"/>
                    <a:pt x="707469" y="449015"/>
                  </a:cubicBezTo>
                  <a:lnTo>
                    <a:pt x="444354" y="708482"/>
                  </a:lnTo>
                  <a:cubicBezTo>
                    <a:pt x="404006" y="748270"/>
                    <a:pt x="339043" y="747817"/>
                    <a:pt x="299255" y="707469"/>
                  </a:cubicBezTo>
                  <a:lnTo>
                    <a:pt x="39788" y="444354"/>
                  </a:lnTo>
                  <a:cubicBezTo>
                    <a:pt x="0" y="404006"/>
                    <a:pt x="453" y="339043"/>
                    <a:pt x="40801" y="299255"/>
                  </a:cubicBezTo>
                  <a:lnTo>
                    <a:pt x="303916" y="39788"/>
                  </a:lnTo>
                  <a:cubicBezTo>
                    <a:pt x="344264" y="0"/>
                    <a:pt x="409227" y="453"/>
                    <a:pt x="449015" y="40801"/>
                  </a:cubicBezTo>
                  <a:close/>
                </a:path>
              </a:pathLst>
            </a:custGeom>
            <a:blipFill>
              <a:blip r:embed="rId3"/>
              <a:stretch>
                <a:fillRect l="-23789" t="-5839" r="-41487" b="-6897"/>
              </a:stretch>
            </a:blipFill>
            <a:ln w="142875" cap="rnd">
              <a:solidFill>
                <a:srgbClr val="F7B222"/>
              </a:solidFill>
              <a:prstDash val="solid"/>
              <a:round/>
            </a:ln>
          </p:spPr>
        </p:sp>
      </p:grpSp>
      <p:grpSp>
        <p:nvGrpSpPr>
          <p:cNvPr id="15" name="Group 15"/>
          <p:cNvGrpSpPr/>
          <p:nvPr/>
        </p:nvGrpSpPr>
        <p:grpSpPr>
          <a:xfrm>
            <a:off x="12402077" y="3507452"/>
            <a:ext cx="3999109" cy="3999109"/>
            <a:chOff x="0" y="0"/>
            <a:chExt cx="812800" cy="812800"/>
          </a:xfrm>
        </p:grpSpPr>
        <p:sp>
          <p:nvSpPr>
            <p:cNvPr id="16" name="Freeform 16"/>
            <p:cNvSpPr/>
            <p:nvPr/>
          </p:nvSpPr>
          <p:spPr>
            <a:xfrm>
              <a:off x="32482" y="32482"/>
              <a:ext cx="747835" cy="747835"/>
            </a:xfrm>
            <a:custGeom>
              <a:avLst/>
              <a:gdLst/>
              <a:ahLst/>
              <a:cxnLst/>
              <a:rect l="l" t="t" r="r" b="b"/>
              <a:pathLst>
                <a:path w="747835" h="747835">
                  <a:moveTo>
                    <a:pt x="446469" y="40069"/>
                  </a:moveTo>
                  <a:lnTo>
                    <a:pt x="707767" y="301367"/>
                  </a:lnTo>
                  <a:cubicBezTo>
                    <a:pt x="747836" y="341436"/>
                    <a:pt x="747836" y="406400"/>
                    <a:pt x="707767" y="446469"/>
                  </a:cubicBezTo>
                  <a:lnTo>
                    <a:pt x="446469" y="707767"/>
                  </a:lnTo>
                  <a:cubicBezTo>
                    <a:pt x="406400" y="747836"/>
                    <a:pt x="341436" y="747836"/>
                    <a:pt x="301367" y="707767"/>
                  </a:cubicBezTo>
                  <a:lnTo>
                    <a:pt x="40069" y="446469"/>
                  </a:lnTo>
                  <a:cubicBezTo>
                    <a:pt x="0" y="406400"/>
                    <a:pt x="0" y="341436"/>
                    <a:pt x="40069" y="301367"/>
                  </a:cubicBezTo>
                  <a:lnTo>
                    <a:pt x="301367" y="40069"/>
                  </a:lnTo>
                  <a:cubicBezTo>
                    <a:pt x="341436" y="0"/>
                    <a:pt x="406400" y="0"/>
                    <a:pt x="446469" y="40069"/>
                  </a:cubicBezTo>
                  <a:close/>
                </a:path>
              </a:pathLst>
            </a:custGeom>
            <a:blipFill>
              <a:blip r:embed="rId4"/>
              <a:stretch>
                <a:fillRect l="-16702" t="-5839" r="-9727"/>
              </a:stretch>
            </a:blipFill>
            <a:ln w="142875" cap="rnd">
              <a:solidFill>
                <a:srgbClr val="F7B222"/>
              </a:solidFill>
              <a:prstDash val="solid"/>
              <a:round/>
            </a:ln>
          </p:spPr>
        </p:sp>
      </p:grpSp>
      <p:sp>
        <p:nvSpPr>
          <p:cNvPr id="17" name="Freeform 17"/>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5"/>
            <a:stretch>
              <a:fillRect l="-8103" r="-8103"/>
            </a:stretch>
          </a:blipFill>
        </p:spPr>
      </p:sp>
      <p:sp>
        <p:nvSpPr>
          <p:cNvPr id="18" name="TextBox 18"/>
          <p:cNvSpPr txBox="1"/>
          <p:nvPr/>
        </p:nvSpPr>
        <p:spPr>
          <a:xfrm>
            <a:off x="3927848" y="1575641"/>
            <a:ext cx="10432303" cy="1013988"/>
          </a:xfrm>
          <a:prstGeom prst="rect">
            <a:avLst/>
          </a:prstGeom>
        </p:spPr>
        <p:txBody>
          <a:bodyPr lIns="0" tIns="0" rIns="0" bIns="0" rtlCol="0" anchor="t">
            <a:spAutoFit/>
          </a:bodyPr>
          <a:lstStyle/>
          <a:p>
            <a:pPr algn="ctr">
              <a:lnSpc>
                <a:spcPts val="7036"/>
              </a:lnSpc>
            </a:pPr>
            <a:r>
              <a:rPr lang="en-US" sz="7329" b="1" spc="-219">
                <a:solidFill>
                  <a:srgbClr val="FFFFFF"/>
                </a:solidFill>
                <a:latin typeface="Poppins Bold"/>
                <a:ea typeface="Poppins Bold"/>
                <a:cs typeface="Poppins Bold"/>
                <a:sym typeface="Poppins Bold"/>
              </a:rPr>
              <a:t>INSIGHTS</a:t>
            </a:r>
          </a:p>
        </p:txBody>
      </p:sp>
      <p:sp>
        <p:nvSpPr>
          <p:cNvPr id="19" name="TextBox 19"/>
          <p:cNvSpPr txBox="1"/>
          <p:nvPr/>
        </p:nvSpPr>
        <p:spPr>
          <a:xfrm>
            <a:off x="1946184" y="7536907"/>
            <a:ext cx="4261056" cy="1958975"/>
          </a:xfrm>
          <a:prstGeom prst="rect">
            <a:avLst/>
          </a:prstGeom>
        </p:spPr>
        <p:txBody>
          <a:bodyPr lIns="0" tIns="0" rIns="0" bIns="0" rtlCol="0" anchor="t">
            <a:spAutoFit/>
          </a:bodyPr>
          <a:lstStyle/>
          <a:p>
            <a:pPr algn="ctr">
              <a:lnSpc>
                <a:spcPts val="3910"/>
              </a:lnSpc>
            </a:pPr>
            <a:r>
              <a:rPr lang="en-US" sz="2300" spc="372">
                <a:solidFill>
                  <a:srgbClr val="F7B222"/>
                </a:solidFill>
                <a:latin typeface="Poppins"/>
                <a:ea typeface="Poppins"/>
                <a:cs typeface="Poppins"/>
                <a:sym typeface="Poppins"/>
              </a:rPr>
              <a:t>PEOPLE TEND TO BELIEVE MORE IN TV ADVERTISEMENTS THAN OTHER MEDIUMS</a:t>
            </a:r>
          </a:p>
        </p:txBody>
      </p:sp>
      <p:sp>
        <p:nvSpPr>
          <p:cNvPr id="20" name="TextBox 20"/>
          <p:cNvSpPr txBox="1"/>
          <p:nvPr/>
        </p:nvSpPr>
        <p:spPr>
          <a:xfrm>
            <a:off x="6725629" y="7536907"/>
            <a:ext cx="5096442" cy="2454275"/>
          </a:xfrm>
          <a:prstGeom prst="rect">
            <a:avLst/>
          </a:prstGeom>
        </p:spPr>
        <p:txBody>
          <a:bodyPr lIns="0" tIns="0" rIns="0" bIns="0" rtlCol="0" anchor="t">
            <a:spAutoFit/>
          </a:bodyPr>
          <a:lstStyle/>
          <a:p>
            <a:pPr algn="ctr">
              <a:lnSpc>
                <a:spcPts val="3910"/>
              </a:lnSpc>
            </a:pPr>
            <a:r>
              <a:rPr lang="en-US" sz="2300" spc="372">
                <a:solidFill>
                  <a:srgbClr val="F7B222"/>
                </a:solidFill>
                <a:latin typeface="Poppins"/>
                <a:ea typeface="Poppins"/>
                <a:cs typeface="Poppins"/>
                <a:sym typeface="Poppins"/>
              </a:rPr>
              <a:t>NEWSPAPER ADVERTISEMENT PROVES TO BE CHEAPER AND BETTER OPTIONS TO BRING IN MORE NUMBER OF SALES</a:t>
            </a:r>
          </a:p>
        </p:txBody>
      </p:sp>
      <p:sp>
        <p:nvSpPr>
          <p:cNvPr id="21" name="TextBox 21"/>
          <p:cNvSpPr txBox="1"/>
          <p:nvPr/>
        </p:nvSpPr>
        <p:spPr>
          <a:xfrm>
            <a:off x="12476988" y="7536907"/>
            <a:ext cx="4261056" cy="2454275"/>
          </a:xfrm>
          <a:prstGeom prst="rect">
            <a:avLst/>
          </a:prstGeom>
        </p:spPr>
        <p:txBody>
          <a:bodyPr lIns="0" tIns="0" rIns="0" bIns="0" rtlCol="0" anchor="t">
            <a:spAutoFit/>
          </a:bodyPr>
          <a:lstStyle/>
          <a:p>
            <a:pPr algn="ctr">
              <a:lnSpc>
                <a:spcPts val="3910"/>
              </a:lnSpc>
            </a:pPr>
            <a:r>
              <a:rPr lang="en-US" sz="2300" spc="372">
                <a:solidFill>
                  <a:srgbClr val="F7B222"/>
                </a:solidFill>
                <a:latin typeface="Poppins"/>
                <a:ea typeface="Poppins"/>
                <a:cs typeface="Poppins"/>
                <a:sym typeface="Poppins"/>
              </a:rPr>
              <a:t>RADIO ADVERTISEMENTS DO NOT YIELD A SATISFACTORY SALES NUMBER NOWADAYS</a:t>
            </a:r>
          </a:p>
        </p:txBody>
      </p:sp>
      <p:sp>
        <p:nvSpPr>
          <p:cNvPr id="22" name="TextBox 22"/>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FINLATICS</a:t>
            </a:r>
          </a:p>
          <a:p>
            <a:pPr algn="l">
              <a:lnSpc>
                <a:spcPts val="768"/>
              </a:lnSpc>
            </a:pPr>
            <a:r>
              <a:rPr lang="en-US" sz="800" b="1">
                <a:solidFill>
                  <a:srgbClr val="FFFFFF"/>
                </a:solidFill>
                <a:latin typeface="Poppins Bold"/>
                <a:ea typeface="Poppins Bold"/>
                <a:cs typeface="Poppins Bold"/>
                <a:sym typeface="Poppins Bold"/>
              </a:rPr>
              <a:t>ENABLING LEARNING AND INSIGHTS</a:t>
            </a:r>
          </a:p>
        </p:txBody>
      </p:sp>
      <p:sp>
        <p:nvSpPr>
          <p:cNvPr id="23" name="TextBox 23"/>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9 SEPTEMBER 2024</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1156</Words>
  <Application>Microsoft Office PowerPoint</Application>
  <PresentationFormat>Custom</PresentationFormat>
  <Paragraphs>115</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Poppins</vt:lpstr>
      <vt:lpstr>Calibri</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ADVERTISING SALES DATASET</dc:title>
  <cp:lastModifiedBy>Microsoft account</cp:lastModifiedBy>
  <cp:revision>2</cp:revision>
  <dcterms:created xsi:type="dcterms:W3CDTF">2006-08-16T00:00:00Z</dcterms:created>
  <dcterms:modified xsi:type="dcterms:W3CDTF">2024-09-08T18:51:27Z</dcterms:modified>
  <dc:identifier>DAGQL5F4QrE</dc:identifier>
</cp:coreProperties>
</file>